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0883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087119"/>
            <a:ext cx="9144000" cy="1560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2647950"/>
            <a:ext cx="9144000" cy="15608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4208779"/>
            <a:ext cx="9144000" cy="15608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5769609"/>
            <a:ext cx="9144000" cy="10883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772400" y="5486400"/>
            <a:ext cx="1371600" cy="137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3280" y="154940"/>
            <a:ext cx="745743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054" y="1633220"/>
            <a:ext cx="8517890" cy="438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72D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970519" y="5860089"/>
            <a:ext cx="971550" cy="649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72D31"/>
                </a:solidFill>
                <a:latin typeface="Times New Roman"/>
                <a:cs typeface="Times New Roman"/>
              </a:defRPr>
            </a:lvl1pPr>
          </a:lstStyle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2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883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087119"/>
              <a:ext cx="9144000" cy="15608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647950"/>
              <a:ext cx="9144000" cy="15608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208779"/>
              <a:ext cx="9144000" cy="15608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769609"/>
              <a:ext cx="9144000" cy="10883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772400" y="5486400"/>
              <a:ext cx="1371600" cy="1371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970519" y="5840729"/>
            <a:ext cx="9715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C72D31"/>
                </a:solidFill>
                <a:latin typeface="Times New Roman"/>
                <a:cs typeface="Times New Roman"/>
              </a:rPr>
              <a:t>Chemistry 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of  C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or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d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na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t</a:t>
            </a:r>
            <a:r>
              <a:rPr dirty="0" sz="1400" spc="10">
                <a:solidFill>
                  <a:srgbClr val="C72D31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228600"/>
            <a:ext cx="8686800" cy="1143000"/>
          </a:xfrm>
          <a:custGeom>
            <a:avLst/>
            <a:gdLst/>
            <a:ahLst/>
            <a:cxnLst/>
            <a:rect l="l" t="t" r="r" b="b"/>
            <a:pathLst>
              <a:path w="8686800" h="1143000">
                <a:moveTo>
                  <a:pt x="8686800" y="0"/>
                </a:moveTo>
                <a:lnTo>
                  <a:pt x="0" y="0"/>
                </a:lnTo>
                <a:lnTo>
                  <a:pt x="0" y="1143000"/>
                </a:lnTo>
                <a:lnTo>
                  <a:pt x="8686800" y="1143000"/>
                </a:lnTo>
                <a:close/>
              </a:path>
            </a:pathLst>
          </a:custGeom>
          <a:solidFill>
            <a:srgbClr val="71BE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/>
        </p:spPr>
        <p:txBody>
          <a:bodyPr wrap="square" lIns="0" tIns="236220" rIns="0" bIns="0" rtlCol="0" vert="horz">
            <a:spAutoFit/>
          </a:bodyPr>
          <a:lstStyle/>
          <a:p>
            <a:pPr marL="242570">
              <a:lnSpc>
                <a:spcPct val="100000"/>
              </a:lnSpc>
              <a:spcBef>
                <a:spcPts val="1860"/>
              </a:spcBef>
            </a:pPr>
            <a:r>
              <a:rPr dirty="0" spc="-5"/>
              <a:t>COORDINATION</a:t>
            </a:r>
            <a:r>
              <a:rPr dirty="0" spc="-35"/>
              <a:t> </a:t>
            </a:r>
            <a:r>
              <a:rPr dirty="0" spc="-5"/>
              <a:t>COMPOUNDS</a:t>
            </a:r>
          </a:p>
        </p:txBody>
      </p:sp>
      <p:sp>
        <p:nvSpPr>
          <p:cNvPr id="12" name="object 12"/>
          <p:cNvSpPr/>
          <p:nvPr/>
        </p:nvSpPr>
        <p:spPr>
          <a:xfrm>
            <a:off x="426719" y="1158239"/>
            <a:ext cx="8004809" cy="5149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77000" y="6657340"/>
            <a:ext cx="2667000" cy="200660"/>
          </a:xfrm>
          <a:custGeom>
            <a:avLst/>
            <a:gdLst/>
            <a:ahLst/>
            <a:cxnLst/>
            <a:rect l="l" t="t" r="r" b="b"/>
            <a:pathLst>
              <a:path w="2667000" h="200659">
                <a:moveTo>
                  <a:pt x="2667000" y="0"/>
                </a:moveTo>
                <a:lnTo>
                  <a:pt x="184150" y="0"/>
                </a:lnTo>
                <a:lnTo>
                  <a:pt x="76200" y="0"/>
                </a:lnTo>
                <a:lnTo>
                  <a:pt x="0" y="0"/>
                </a:lnTo>
                <a:lnTo>
                  <a:pt x="0" y="200660"/>
                </a:lnTo>
                <a:lnTo>
                  <a:pt x="76200" y="200660"/>
                </a:lnTo>
                <a:lnTo>
                  <a:pt x="184150" y="200660"/>
                </a:lnTo>
                <a:lnTo>
                  <a:pt x="2667000" y="200660"/>
                </a:lnTo>
                <a:lnTo>
                  <a:pt x="2667000" y="0"/>
                </a:lnTo>
                <a:close/>
              </a:path>
            </a:pathLst>
          </a:custGeom>
          <a:solidFill>
            <a:srgbClr val="71BE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012430" y="6286810"/>
            <a:ext cx="88836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C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 spc="-20">
                <a:solidFill>
                  <a:srgbClr val="C72D31"/>
                </a:solidFill>
                <a:latin typeface="Times New Roman"/>
                <a:cs typeface="Times New Roman"/>
              </a:rPr>
              <a:t>m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p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ound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72" y="117247"/>
            <a:ext cx="9153525" cy="1442085"/>
            <a:chOff x="-4672" y="117247"/>
            <a:chExt cx="9153525" cy="1442085"/>
          </a:xfrm>
        </p:grpSpPr>
        <p:sp>
          <p:nvSpPr>
            <p:cNvPr id="3" name="object 3"/>
            <p:cNvSpPr/>
            <p:nvPr/>
          </p:nvSpPr>
          <p:spPr>
            <a:xfrm>
              <a:off x="0" y="121919"/>
              <a:ext cx="9144000" cy="1432560"/>
            </a:xfrm>
            <a:custGeom>
              <a:avLst/>
              <a:gdLst/>
              <a:ahLst/>
              <a:cxnLst/>
              <a:rect l="l" t="t" r="r" b="b"/>
              <a:pathLst>
                <a:path w="9144000" h="1432560">
                  <a:moveTo>
                    <a:pt x="9144000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9144000" y="143255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21919"/>
              <a:ext cx="9144000" cy="1432560"/>
            </a:xfrm>
            <a:custGeom>
              <a:avLst/>
              <a:gdLst/>
              <a:ahLst/>
              <a:cxnLst/>
              <a:rect l="l" t="t" r="r" b="b"/>
              <a:pathLst>
                <a:path w="9144000" h="1432560">
                  <a:moveTo>
                    <a:pt x="4572000" y="1432559"/>
                  </a:moveTo>
                  <a:lnTo>
                    <a:pt x="0" y="1432559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1432559"/>
                  </a:lnTo>
                  <a:lnTo>
                    <a:pt x="4572000" y="143255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21230" marR="5080" indent="-220853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Nomenclature of Coordination  Compounds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709420"/>
            <a:ext cx="8315959" cy="2246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6065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 case with ionic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compounds,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name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of  the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cation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appears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first;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 anion is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named</a:t>
            </a:r>
            <a:r>
              <a:rPr dirty="0" sz="2800" spc="-1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last.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Ligands are listed alphabetically before the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metal. 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Prefixes denoting the number of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particular ligand 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are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ignored 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when</a:t>
            </a:r>
            <a:r>
              <a:rPr dirty="0" sz="2800" spc="-2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alphabetizing.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1600" y="4648200"/>
            <a:ext cx="6290309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</p:spTree>
  </p:cSld>
  <p:clrMapOvr>
    <a:masterClrMapping/>
  </p:clrMapOvr>
  <p:transition spd="fast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72" y="117247"/>
            <a:ext cx="9153525" cy="1442085"/>
            <a:chOff x="-4672" y="117247"/>
            <a:chExt cx="9153525" cy="1442085"/>
          </a:xfrm>
        </p:grpSpPr>
        <p:sp>
          <p:nvSpPr>
            <p:cNvPr id="3" name="object 3"/>
            <p:cNvSpPr/>
            <p:nvPr/>
          </p:nvSpPr>
          <p:spPr>
            <a:xfrm>
              <a:off x="0" y="121919"/>
              <a:ext cx="9144000" cy="1432560"/>
            </a:xfrm>
            <a:custGeom>
              <a:avLst/>
              <a:gdLst/>
              <a:ahLst/>
              <a:cxnLst/>
              <a:rect l="l" t="t" r="r" b="b"/>
              <a:pathLst>
                <a:path w="9144000" h="1432560">
                  <a:moveTo>
                    <a:pt x="9144000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9144000" y="143255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21919"/>
              <a:ext cx="9144000" cy="1432560"/>
            </a:xfrm>
            <a:custGeom>
              <a:avLst/>
              <a:gdLst/>
              <a:ahLst/>
              <a:cxnLst/>
              <a:rect l="l" t="t" r="r" b="b"/>
              <a:pathLst>
                <a:path w="9144000" h="1432560">
                  <a:moveTo>
                    <a:pt x="4572000" y="1432559"/>
                  </a:moveTo>
                  <a:lnTo>
                    <a:pt x="0" y="1432559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1432559"/>
                  </a:lnTo>
                  <a:lnTo>
                    <a:pt x="4572000" y="143255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21230" marR="5080" indent="-220853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Nomenclature of Coordination  Compounds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5746144"/>
            <a:ext cx="7049770" cy="422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95"/>
              </a:lnSpc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Tris(ethane-1,2-diammine)cobalt(III)sulphate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0840" y="1709420"/>
            <a:ext cx="8185150" cy="388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0" marR="3917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names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of anionic ligands end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in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“o”; the  endings of the names of neutral ligands are not 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changed.</a:t>
            </a:r>
            <a:endParaRPr sz="2800">
              <a:latin typeface="Arial"/>
              <a:cs typeface="Arial"/>
            </a:endParaRPr>
          </a:p>
          <a:p>
            <a:pPr marL="368300" marR="177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67665" algn="l"/>
                <a:tab pos="368300" algn="l"/>
                <a:tab pos="198882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Prefixes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tell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 number of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type of ligand in the  complex.	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If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name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of the ligand itself has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such  a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prefix, alternatives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like </a:t>
            </a:r>
            <a:r>
              <a:rPr dirty="0" sz="2800" i="1">
                <a:solidFill>
                  <a:srgbClr val="C72D31"/>
                </a:solidFill>
                <a:latin typeface="Arial"/>
                <a:cs typeface="Arial"/>
              </a:rPr>
              <a:t>bis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-, </a:t>
            </a:r>
            <a:r>
              <a:rPr dirty="0" sz="2800" i="1">
                <a:solidFill>
                  <a:srgbClr val="C72D31"/>
                </a:solidFill>
                <a:latin typeface="Arial"/>
                <a:cs typeface="Arial"/>
              </a:rPr>
              <a:t>tris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-, etc., are 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used.for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eg.</a:t>
            </a:r>
            <a:endParaRPr sz="2800">
              <a:latin typeface="Arial"/>
              <a:cs typeface="Arial"/>
            </a:endParaRPr>
          </a:p>
          <a:p>
            <a:pPr marL="406400">
              <a:lnSpc>
                <a:spcPct val="100000"/>
              </a:lnSpc>
              <a:spcBef>
                <a:spcPts val="2780"/>
              </a:spcBef>
              <a:tabLst>
                <a:tab pos="4749165" algn="l"/>
              </a:tabLst>
            </a:pPr>
            <a:r>
              <a:rPr dirty="0" sz="2800" spc="-120">
                <a:solidFill>
                  <a:srgbClr val="C72D31"/>
                </a:solidFill>
                <a:latin typeface="Arial"/>
                <a:cs typeface="Arial"/>
              </a:rPr>
              <a:t>[Co(NH</a:t>
            </a:r>
            <a:r>
              <a:rPr dirty="0" baseline="-24305" sz="2400" spc="-179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120">
                <a:solidFill>
                  <a:srgbClr val="C72D31"/>
                </a:solidFill>
                <a:latin typeface="Arial"/>
                <a:cs typeface="Arial"/>
              </a:rPr>
              <a:t>CH</a:t>
            </a:r>
            <a:r>
              <a:rPr dirty="0" baseline="-24305" sz="2400" spc="-179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120">
                <a:solidFill>
                  <a:srgbClr val="C72D31"/>
                </a:solidFill>
                <a:latin typeface="Arial"/>
                <a:cs typeface="Arial"/>
              </a:rPr>
              <a:t>CH</a:t>
            </a:r>
            <a:r>
              <a:rPr dirty="0" baseline="-24305" sz="2400" spc="-179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120">
                <a:solidFill>
                  <a:srgbClr val="C72D31"/>
                </a:solidFill>
                <a:latin typeface="Arial"/>
                <a:cs typeface="Arial"/>
              </a:rPr>
              <a:t>NH</a:t>
            </a:r>
            <a:r>
              <a:rPr dirty="0" baseline="-24305" sz="2400" spc="-179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120">
                <a:solidFill>
                  <a:srgbClr val="C72D31"/>
                </a:solidFill>
                <a:latin typeface="Arial"/>
                <a:cs typeface="Arial"/>
              </a:rPr>
              <a:t>)</a:t>
            </a:r>
            <a:r>
              <a:rPr dirty="0" baseline="-24305" sz="2400" spc="-179">
                <a:solidFill>
                  <a:srgbClr val="C72D31"/>
                </a:solidFill>
                <a:latin typeface="Arial"/>
                <a:cs typeface="Arial"/>
              </a:rPr>
              <a:t>3</a:t>
            </a:r>
            <a:r>
              <a:rPr dirty="0" sz="2800" spc="-120">
                <a:solidFill>
                  <a:srgbClr val="C72D31"/>
                </a:solidFill>
                <a:latin typeface="Arial"/>
                <a:cs typeface="Arial"/>
              </a:rPr>
              <a:t>]</a:t>
            </a:r>
            <a:r>
              <a:rPr dirty="0" baseline="-24305" sz="2400" spc="-179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120">
                <a:solidFill>
                  <a:srgbClr val="C72D31"/>
                </a:solidFill>
                <a:latin typeface="Arial"/>
                <a:cs typeface="Arial"/>
              </a:rPr>
              <a:t>(SO</a:t>
            </a:r>
            <a:r>
              <a:rPr dirty="0" baseline="-24305" sz="2400" spc="-179">
                <a:solidFill>
                  <a:srgbClr val="C72D31"/>
                </a:solidFill>
                <a:latin typeface="Arial"/>
                <a:cs typeface="Arial"/>
              </a:rPr>
              <a:t>4</a:t>
            </a:r>
            <a:r>
              <a:rPr dirty="0" sz="2800" spc="-120">
                <a:solidFill>
                  <a:srgbClr val="C72D31"/>
                </a:solidFill>
                <a:latin typeface="Arial"/>
                <a:cs typeface="Arial"/>
              </a:rPr>
              <a:t>)</a:t>
            </a:r>
            <a:r>
              <a:rPr dirty="0" baseline="-24305" sz="2400" spc="-179">
                <a:solidFill>
                  <a:srgbClr val="C72D31"/>
                </a:solidFill>
                <a:latin typeface="Arial"/>
                <a:cs typeface="Arial"/>
              </a:rPr>
              <a:t>3	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named as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pc="-5"/>
              <a:t>Isomers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240" y="4376420"/>
            <a:ext cx="789622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Isomers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have the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same molecular formula,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but  their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atoms are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arranged either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in a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different order  (structural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isomers)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or spatial</a:t>
            </a:r>
            <a:r>
              <a:rPr dirty="0" sz="2800" spc="1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arrangement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1525269"/>
            <a:ext cx="5393690" cy="2675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0240" y="5688994"/>
            <a:ext cx="2599690" cy="422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95"/>
              </a:lnSpc>
            </a:pP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(stereoisomers).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</p:spTree>
  </p:cSld>
  <p:clrMapOvr>
    <a:masterClrMapping/>
  </p:clrMapOvr>
  <p:transition spd="fast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pc="-5"/>
              <a:t>Structural Isomers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9370" y="1955800"/>
            <a:ext cx="3665854" cy="312928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38100" marR="30480">
              <a:lnSpc>
                <a:spcPct val="106800"/>
              </a:lnSpc>
              <a:spcBef>
                <a:spcPts val="330"/>
              </a:spcBef>
            </a:pP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If a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ligand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(like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</a:t>
            </a:r>
            <a:r>
              <a:rPr dirty="0" sz="2800" spc="-7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C72D31"/>
                </a:solidFill>
                <a:latin typeface="Arial"/>
                <a:cs typeface="Arial"/>
              </a:rPr>
              <a:t>NO</a:t>
            </a:r>
            <a:r>
              <a:rPr dirty="0" baseline="-24305" sz="2400" spc="-172">
                <a:solidFill>
                  <a:srgbClr val="C72D31"/>
                </a:solidFill>
                <a:latin typeface="Arial"/>
                <a:cs typeface="Arial"/>
              </a:rPr>
              <a:t>2 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group at the bottom of  the complex)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can</a:t>
            </a:r>
            <a:r>
              <a:rPr dirty="0" sz="2800" spc="-5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bind</a:t>
            </a:r>
            <a:endParaRPr sz="2800">
              <a:latin typeface="Arial"/>
              <a:cs typeface="Arial"/>
            </a:endParaRPr>
          </a:p>
          <a:p>
            <a:pPr marL="38100" marR="39370">
              <a:lnSpc>
                <a:spcPct val="100000"/>
              </a:lnSpc>
            </a:pP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to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metal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with one  or another atom as the  donor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atom, </a:t>
            </a:r>
            <a:r>
              <a:rPr dirty="0" sz="2800" spc="-5">
                <a:solidFill>
                  <a:srgbClr val="00187C"/>
                </a:solidFill>
                <a:latin typeface="Arial"/>
                <a:cs typeface="Arial"/>
              </a:rPr>
              <a:t>linkage  </a:t>
            </a:r>
            <a:r>
              <a:rPr dirty="0" sz="2800">
                <a:solidFill>
                  <a:srgbClr val="00187C"/>
                </a:solidFill>
                <a:latin typeface="Arial"/>
                <a:cs typeface="Arial"/>
              </a:rPr>
              <a:t>isomers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are</a:t>
            </a:r>
            <a:r>
              <a:rPr dirty="0" sz="2800" spc="-1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formed.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400" y="1828800"/>
            <a:ext cx="3962400" cy="4343400"/>
            <a:chOff x="533400" y="1828800"/>
            <a:chExt cx="3962400" cy="4343400"/>
          </a:xfrm>
        </p:grpSpPr>
        <p:sp>
          <p:nvSpPr>
            <p:cNvPr id="6" name="object 6"/>
            <p:cNvSpPr/>
            <p:nvPr/>
          </p:nvSpPr>
          <p:spPr>
            <a:xfrm>
              <a:off x="533400" y="1828800"/>
              <a:ext cx="3962400" cy="434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14800" y="5334000"/>
              <a:ext cx="381000" cy="838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</p:spTree>
  </p:cSld>
  <p:clrMapOvr>
    <a:masterClrMapping/>
  </p:clrMapOvr>
  <p:transition spd="fast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pc="-5"/>
              <a:t>Structural Isomers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9140" y="1557020"/>
            <a:ext cx="7607300" cy="4295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dirty="0" sz="3200">
                <a:solidFill>
                  <a:srgbClr val="C72D31"/>
                </a:solidFill>
                <a:latin typeface="Arial"/>
                <a:cs typeface="Arial"/>
              </a:rPr>
              <a:t>Some isomers </a:t>
            </a:r>
            <a:r>
              <a:rPr dirty="0" sz="3200" spc="-5">
                <a:solidFill>
                  <a:srgbClr val="C72D31"/>
                </a:solidFill>
                <a:latin typeface="Arial"/>
                <a:cs typeface="Arial"/>
              </a:rPr>
              <a:t>differ </a:t>
            </a:r>
            <a:r>
              <a:rPr dirty="0" sz="3200" spc="-10">
                <a:solidFill>
                  <a:srgbClr val="C72D31"/>
                </a:solidFill>
                <a:latin typeface="Arial"/>
                <a:cs typeface="Arial"/>
              </a:rPr>
              <a:t>in </a:t>
            </a:r>
            <a:r>
              <a:rPr dirty="0" sz="3200" spc="-5">
                <a:solidFill>
                  <a:srgbClr val="C72D31"/>
                </a:solidFill>
                <a:latin typeface="Arial"/>
                <a:cs typeface="Arial"/>
              </a:rPr>
              <a:t>what </a:t>
            </a:r>
            <a:r>
              <a:rPr dirty="0" sz="3200">
                <a:solidFill>
                  <a:srgbClr val="C72D31"/>
                </a:solidFill>
                <a:latin typeface="Arial"/>
                <a:cs typeface="Arial"/>
              </a:rPr>
              <a:t>ligands </a:t>
            </a:r>
            <a:r>
              <a:rPr dirty="0" sz="3200" spc="-5">
                <a:solidFill>
                  <a:srgbClr val="C72D31"/>
                </a:solidFill>
                <a:latin typeface="Arial"/>
                <a:cs typeface="Arial"/>
              </a:rPr>
              <a:t>are  </a:t>
            </a:r>
            <a:r>
              <a:rPr dirty="0" sz="3200">
                <a:solidFill>
                  <a:srgbClr val="C72D31"/>
                </a:solidFill>
                <a:latin typeface="Arial"/>
                <a:cs typeface="Arial"/>
              </a:rPr>
              <a:t>bonded </a:t>
            </a:r>
            <a:r>
              <a:rPr dirty="0" sz="3200" spc="-5">
                <a:solidFill>
                  <a:srgbClr val="C72D31"/>
                </a:solidFill>
                <a:latin typeface="Arial"/>
                <a:cs typeface="Arial"/>
              </a:rPr>
              <a:t>to the </a:t>
            </a:r>
            <a:r>
              <a:rPr dirty="0" sz="3200">
                <a:solidFill>
                  <a:srgbClr val="C72D31"/>
                </a:solidFill>
                <a:latin typeface="Arial"/>
                <a:cs typeface="Arial"/>
              </a:rPr>
              <a:t>metal and </a:t>
            </a:r>
            <a:r>
              <a:rPr dirty="0" sz="3200" spc="-5">
                <a:solidFill>
                  <a:srgbClr val="C72D31"/>
                </a:solidFill>
                <a:latin typeface="Arial"/>
                <a:cs typeface="Arial"/>
              </a:rPr>
              <a:t>what </a:t>
            </a:r>
            <a:r>
              <a:rPr dirty="0" sz="3200" spc="-10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dirty="0" sz="3200">
                <a:solidFill>
                  <a:srgbClr val="C72D31"/>
                </a:solidFill>
                <a:latin typeface="Arial"/>
                <a:cs typeface="Arial"/>
              </a:rPr>
              <a:t>outside  </a:t>
            </a:r>
            <a:r>
              <a:rPr dirty="0" sz="3200" spc="-5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3200">
                <a:solidFill>
                  <a:srgbClr val="C72D31"/>
                </a:solidFill>
                <a:latin typeface="Arial"/>
                <a:cs typeface="Arial"/>
              </a:rPr>
              <a:t>coordination sphere; </a:t>
            </a:r>
            <a:r>
              <a:rPr dirty="0" sz="3200" spc="-5">
                <a:solidFill>
                  <a:srgbClr val="C72D31"/>
                </a:solidFill>
                <a:latin typeface="Arial"/>
                <a:cs typeface="Arial"/>
              </a:rPr>
              <a:t>these are </a:t>
            </a:r>
            <a:r>
              <a:rPr dirty="0" sz="3200" spc="-5">
                <a:solidFill>
                  <a:srgbClr val="00187C"/>
                </a:solidFill>
                <a:latin typeface="Arial"/>
                <a:cs typeface="Arial"/>
              </a:rPr>
              <a:t> coordination-sphere</a:t>
            </a:r>
            <a:r>
              <a:rPr dirty="0" sz="3200">
                <a:solidFill>
                  <a:srgbClr val="00187C"/>
                </a:solidFill>
                <a:latin typeface="Arial"/>
                <a:cs typeface="Arial"/>
              </a:rPr>
              <a:t> </a:t>
            </a:r>
            <a:r>
              <a:rPr dirty="0" sz="3200" spc="10">
                <a:solidFill>
                  <a:srgbClr val="00187C"/>
                </a:solidFill>
                <a:latin typeface="Arial"/>
                <a:cs typeface="Arial"/>
              </a:rPr>
              <a:t>isomers</a:t>
            </a:r>
            <a:r>
              <a:rPr dirty="0" sz="3200" spc="10">
                <a:solidFill>
                  <a:srgbClr val="C72D31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80365" algn="l"/>
                <a:tab pos="381000" algn="l"/>
              </a:tabLst>
            </a:pPr>
            <a:r>
              <a:rPr dirty="0" sz="3200">
                <a:solidFill>
                  <a:srgbClr val="C72D31"/>
                </a:solidFill>
                <a:latin typeface="Arial"/>
                <a:cs typeface="Arial"/>
              </a:rPr>
              <a:t>Three isomers of </a:t>
            </a:r>
            <a:r>
              <a:rPr dirty="0" sz="3200" spc="-114">
                <a:solidFill>
                  <a:srgbClr val="C72D31"/>
                </a:solidFill>
                <a:latin typeface="Arial"/>
                <a:cs typeface="Arial"/>
              </a:rPr>
              <a:t>CrCl</a:t>
            </a:r>
            <a:r>
              <a:rPr dirty="0" baseline="-24024" sz="2775" spc="-172">
                <a:solidFill>
                  <a:srgbClr val="C72D31"/>
                </a:solidFill>
                <a:latin typeface="Arial"/>
                <a:cs typeface="Arial"/>
              </a:rPr>
              <a:t>3</a:t>
            </a:r>
            <a:r>
              <a:rPr dirty="0" sz="3200" spc="-114">
                <a:solidFill>
                  <a:srgbClr val="C72D31"/>
                </a:solidFill>
                <a:latin typeface="Arial"/>
                <a:cs typeface="Arial"/>
              </a:rPr>
              <a:t>(H</a:t>
            </a:r>
            <a:r>
              <a:rPr dirty="0" baseline="-24024" sz="2775" spc="-172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3200" spc="-114">
                <a:solidFill>
                  <a:srgbClr val="C72D31"/>
                </a:solidFill>
                <a:latin typeface="Arial"/>
                <a:cs typeface="Arial"/>
              </a:rPr>
              <a:t>O)</a:t>
            </a:r>
            <a:r>
              <a:rPr dirty="0" baseline="-24024" sz="2775" spc="-172">
                <a:solidFill>
                  <a:srgbClr val="C72D31"/>
                </a:solidFill>
                <a:latin typeface="Arial"/>
                <a:cs typeface="Arial"/>
              </a:rPr>
              <a:t>6</a:t>
            </a:r>
            <a:r>
              <a:rPr dirty="0" baseline="-24024" sz="2775" spc="-82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C72D31"/>
                </a:solidFill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1230"/>
              </a:spcBef>
            </a:pPr>
            <a:r>
              <a:rPr dirty="0" sz="2800" spc="-145">
                <a:solidFill>
                  <a:srgbClr val="C72D31"/>
                </a:solidFill>
                <a:latin typeface="UnDotum"/>
                <a:cs typeface="UnDotum"/>
              </a:rPr>
              <a:t></a:t>
            </a:r>
            <a:r>
              <a:rPr dirty="0" sz="2800" spc="-145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violet</a:t>
            </a:r>
            <a:r>
              <a:rPr dirty="0" sz="2800" spc="14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C72D31"/>
                </a:solidFill>
                <a:latin typeface="Arial"/>
                <a:cs typeface="Arial"/>
              </a:rPr>
              <a:t>[Cr(H</a:t>
            </a:r>
            <a:r>
              <a:rPr dirty="0" baseline="-24305" sz="2400" spc="-127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85">
                <a:solidFill>
                  <a:srgbClr val="C72D31"/>
                </a:solidFill>
                <a:latin typeface="Arial"/>
                <a:cs typeface="Arial"/>
              </a:rPr>
              <a:t>O)</a:t>
            </a:r>
            <a:r>
              <a:rPr dirty="0" baseline="-24305" sz="2400" spc="-127">
                <a:solidFill>
                  <a:srgbClr val="C72D31"/>
                </a:solidFill>
                <a:latin typeface="Arial"/>
                <a:cs typeface="Arial"/>
              </a:rPr>
              <a:t>6</a:t>
            </a:r>
            <a:r>
              <a:rPr dirty="0" sz="2800" spc="-85">
                <a:solidFill>
                  <a:srgbClr val="C72D31"/>
                </a:solidFill>
                <a:latin typeface="Arial"/>
                <a:cs typeface="Arial"/>
              </a:rPr>
              <a:t>]Cl</a:t>
            </a:r>
            <a:r>
              <a:rPr dirty="0" baseline="-24305" sz="2400" spc="-127">
                <a:solidFill>
                  <a:srgbClr val="C72D31"/>
                </a:solidFill>
                <a:latin typeface="Arial"/>
                <a:cs typeface="Arial"/>
              </a:rPr>
              <a:t>3</a:t>
            </a:r>
            <a:r>
              <a:rPr dirty="0" sz="2800" spc="-85">
                <a:solidFill>
                  <a:srgbClr val="C72D31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1160"/>
              </a:spcBef>
            </a:pPr>
            <a:r>
              <a:rPr dirty="0" sz="2800" spc="-145">
                <a:solidFill>
                  <a:srgbClr val="C72D31"/>
                </a:solidFill>
                <a:latin typeface="UnDotum"/>
                <a:cs typeface="UnDotum"/>
              </a:rPr>
              <a:t></a:t>
            </a:r>
            <a:r>
              <a:rPr dirty="0" sz="2800" spc="-145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green </a:t>
            </a:r>
            <a:r>
              <a:rPr dirty="0" sz="2800" spc="-80">
                <a:solidFill>
                  <a:srgbClr val="C72D31"/>
                </a:solidFill>
                <a:latin typeface="Arial"/>
                <a:cs typeface="Arial"/>
              </a:rPr>
              <a:t>[Cr(H</a:t>
            </a:r>
            <a:r>
              <a:rPr dirty="0" baseline="-24305" sz="2400" spc="-12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80">
                <a:solidFill>
                  <a:srgbClr val="C72D31"/>
                </a:solidFill>
                <a:latin typeface="Arial"/>
                <a:cs typeface="Arial"/>
              </a:rPr>
              <a:t>O)</a:t>
            </a:r>
            <a:r>
              <a:rPr dirty="0" baseline="-24305" sz="2400" spc="-120">
                <a:solidFill>
                  <a:srgbClr val="C72D31"/>
                </a:solidFill>
                <a:latin typeface="Arial"/>
                <a:cs typeface="Arial"/>
              </a:rPr>
              <a:t>5</a:t>
            </a:r>
            <a:r>
              <a:rPr dirty="0" sz="2800" spc="-80">
                <a:solidFill>
                  <a:srgbClr val="C72D31"/>
                </a:solidFill>
                <a:latin typeface="Arial"/>
                <a:cs typeface="Arial"/>
              </a:rPr>
              <a:t>Cl]Cl</a:t>
            </a:r>
            <a:r>
              <a:rPr dirty="0" baseline="-24305" sz="2400" spc="-120">
                <a:solidFill>
                  <a:srgbClr val="C72D31"/>
                </a:solidFill>
                <a:latin typeface="Arial"/>
                <a:cs typeface="Arial"/>
              </a:rPr>
              <a:t>2 </a:t>
            </a:r>
            <a:r>
              <a:rPr dirty="0" sz="2400" spc="-260">
                <a:solidFill>
                  <a:srgbClr val="C72D31"/>
                </a:solidFill>
                <a:latin typeface="Arial"/>
                <a:cs typeface="Arial"/>
              </a:rPr>
              <a:t>∙ </a:t>
            </a:r>
            <a:r>
              <a:rPr dirty="0" sz="2800" spc="-100">
                <a:solidFill>
                  <a:srgbClr val="C72D31"/>
                </a:solidFill>
                <a:latin typeface="Arial"/>
                <a:cs typeface="Arial"/>
              </a:rPr>
              <a:t>H</a:t>
            </a:r>
            <a:r>
              <a:rPr dirty="0" baseline="-24305" sz="2400" spc="-15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100">
                <a:solidFill>
                  <a:srgbClr val="C72D31"/>
                </a:solidFill>
                <a:latin typeface="Arial"/>
                <a:cs typeface="Arial"/>
              </a:rPr>
              <a:t>O,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 and</a:t>
            </a:r>
            <a:endParaRPr sz="2800"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1160"/>
              </a:spcBef>
            </a:pPr>
            <a:r>
              <a:rPr dirty="0" sz="2800" spc="-145">
                <a:solidFill>
                  <a:srgbClr val="C72D31"/>
                </a:solidFill>
                <a:latin typeface="UnDotum"/>
                <a:cs typeface="UnDotum"/>
              </a:rPr>
              <a:t></a:t>
            </a:r>
            <a:r>
              <a:rPr dirty="0" sz="2800" spc="-145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(also) green </a:t>
            </a:r>
            <a:r>
              <a:rPr dirty="0" sz="2800" spc="-80">
                <a:solidFill>
                  <a:srgbClr val="C72D31"/>
                </a:solidFill>
                <a:latin typeface="Arial"/>
                <a:cs typeface="Arial"/>
              </a:rPr>
              <a:t>[Cr(H</a:t>
            </a:r>
            <a:r>
              <a:rPr dirty="0" baseline="-24305" sz="2400" spc="-12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80">
                <a:solidFill>
                  <a:srgbClr val="C72D31"/>
                </a:solidFill>
                <a:latin typeface="Arial"/>
                <a:cs typeface="Arial"/>
              </a:rPr>
              <a:t>O)</a:t>
            </a:r>
            <a:r>
              <a:rPr dirty="0" baseline="-24305" sz="2400" spc="-120">
                <a:solidFill>
                  <a:srgbClr val="C72D31"/>
                </a:solidFill>
                <a:latin typeface="Arial"/>
                <a:cs typeface="Arial"/>
              </a:rPr>
              <a:t>4</a:t>
            </a:r>
            <a:r>
              <a:rPr dirty="0" sz="2800" spc="-80">
                <a:solidFill>
                  <a:srgbClr val="C72D31"/>
                </a:solidFill>
                <a:latin typeface="Arial"/>
                <a:cs typeface="Arial"/>
              </a:rPr>
              <a:t>Cl</a:t>
            </a:r>
            <a:r>
              <a:rPr dirty="0" baseline="-24305" sz="2400" spc="-12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80">
                <a:solidFill>
                  <a:srgbClr val="C72D31"/>
                </a:solidFill>
                <a:latin typeface="Arial"/>
                <a:cs typeface="Arial"/>
              </a:rPr>
              <a:t>]Cl </a:t>
            </a:r>
            <a:r>
              <a:rPr dirty="0" sz="2400" spc="-260">
                <a:solidFill>
                  <a:srgbClr val="C72D31"/>
                </a:solidFill>
                <a:latin typeface="Arial"/>
                <a:cs typeface="Arial"/>
              </a:rPr>
              <a:t>∙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19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C72D31"/>
                </a:solidFill>
                <a:latin typeface="Arial"/>
                <a:cs typeface="Arial"/>
              </a:rPr>
              <a:t>H</a:t>
            </a:r>
            <a:r>
              <a:rPr dirty="0" baseline="-24305" sz="2400" spc="-150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100">
                <a:solidFill>
                  <a:srgbClr val="C72D31"/>
                </a:solidFill>
                <a:latin typeface="Arial"/>
                <a:cs typeface="Arial"/>
              </a:rPr>
              <a:t>O.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pc="-5"/>
              <a:t>Stereoisomers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01540" y="1620519"/>
            <a:ext cx="4041775" cy="324866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dirty="0" u="heavy" sz="2800" spc="-10">
                <a:solidFill>
                  <a:srgbClr val="1D4548"/>
                </a:solidFill>
                <a:uFill>
                  <a:solidFill>
                    <a:srgbClr val="1D4548"/>
                  </a:solidFill>
                </a:uFill>
                <a:latin typeface="Arial"/>
                <a:cs typeface="Arial"/>
              </a:rPr>
              <a:t>GEOMETRIC</a:t>
            </a:r>
            <a:r>
              <a:rPr dirty="0" u="heavy" sz="2800" spc="-30">
                <a:solidFill>
                  <a:srgbClr val="1D4548"/>
                </a:solidFill>
                <a:uFill>
                  <a:solidFill>
                    <a:srgbClr val="1D45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>
                <a:solidFill>
                  <a:srgbClr val="1D4548"/>
                </a:solidFill>
                <a:uFill>
                  <a:solidFill>
                    <a:srgbClr val="1D4548"/>
                  </a:solidFill>
                </a:uFill>
                <a:latin typeface="Arial"/>
                <a:cs typeface="Arial"/>
              </a:rPr>
              <a:t>ISOMERS</a:t>
            </a:r>
            <a:endParaRPr sz="2800">
              <a:latin typeface="Arial"/>
              <a:cs typeface="Arial"/>
            </a:endParaRPr>
          </a:p>
          <a:p>
            <a:pPr marL="381000" marR="132080" indent="-342900">
              <a:lnSpc>
                <a:spcPct val="104600"/>
              </a:lnSpc>
              <a:spcBef>
                <a:spcPts val="545"/>
              </a:spcBef>
              <a:buChar char="•"/>
              <a:tabLst>
                <a:tab pos="380365" algn="l"/>
                <a:tab pos="38100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With these </a:t>
            </a:r>
            <a:r>
              <a:rPr dirty="0" sz="2800">
                <a:solidFill>
                  <a:srgbClr val="00187C"/>
                </a:solidFill>
                <a:latin typeface="Arial"/>
                <a:cs typeface="Arial"/>
              </a:rPr>
              <a:t>geometric  isomers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, 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two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chlorines  and 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two </a:t>
            </a:r>
            <a:r>
              <a:rPr dirty="0" sz="2800" spc="-125">
                <a:solidFill>
                  <a:srgbClr val="C72D31"/>
                </a:solidFill>
                <a:latin typeface="Arial"/>
                <a:cs typeface="Arial"/>
              </a:rPr>
              <a:t>NH</a:t>
            </a:r>
            <a:r>
              <a:rPr dirty="0" baseline="-24305" sz="2400" spc="-187">
                <a:solidFill>
                  <a:srgbClr val="C72D31"/>
                </a:solidFill>
                <a:latin typeface="Arial"/>
                <a:cs typeface="Arial"/>
              </a:rPr>
              <a:t>3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groups  are bonded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to</a:t>
            </a:r>
            <a:r>
              <a:rPr dirty="0" sz="2800" spc="-3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381000" marR="30480">
              <a:lnSpc>
                <a:spcPct val="100000"/>
              </a:lnSpc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platinum metal, but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are 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clearly different.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905000"/>
            <a:ext cx="42672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66469" y="4721859"/>
            <a:ext cx="6669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5787" sz="3600" spc="-67">
                <a:solidFill>
                  <a:srgbClr val="C72D31"/>
                </a:solidFill>
                <a:latin typeface="UnDotum"/>
                <a:cs typeface="UnDotum"/>
              </a:rPr>
              <a:t></a:t>
            </a:r>
            <a:r>
              <a:rPr dirty="0" sz="2400" spc="-45" i="1">
                <a:solidFill>
                  <a:srgbClr val="C72D31"/>
                </a:solidFill>
                <a:latin typeface="Arial"/>
                <a:cs typeface="Arial"/>
              </a:rPr>
              <a:t>cis</a:t>
            </a:r>
            <a:r>
              <a:rPr dirty="0" sz="2400" spc="-45">
                <a:solidFill>
                  <a:srgbClr val="C72D31"/>
                </a:solidFill>
                <a:latin typeface="Arial"/>
                <a:cs typeface="Arial"/>
              </a:rPr>
              <a:t>-Isomers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have like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groups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on the </a:t>
            </a:r>
            <a:r>
              <a:rPr dirty="0" sz="2400" spc="5">
                <a:solidFill>
                  <a:srgbClr val="C72D31"/>
                </a:solidFill>
                <a:latin typeface="Arial"/>
                <a:cs typeface="Arial"/>
              </a:rPr>
              <a:t>same</a:t>
            </a:r>
            <a:r>
              <a:rPr dirty="0" sz="2400" spc="4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side.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6469" y="5126990"/>
            <a:ext cx="70224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5787" sz="3600" spc="-52">
                <a:solidFill>
                  <a:srgbClr val="C72D31"/>
                </a:solidFill>
                <a:latin typeface="UnDotum"/>
                <a:cs typeface="UnDotum"/>
              </a:rPr>
              <a:t></a:t>
            </a:r>
            <a:r>
              <a:rPr dirty="0" sz="2400" spc="-35" i="1">
                <a:solidFill>
                  <a:srgbClr val="C72D31"/>
                </a:solidFill>
                <a:latin typeface="Arial"/>
                <a:cs typeface="Arial"/>
              </a:rPr>
              <a:t>trans</a:t>
            </a:r>
            <a:r>
              <a:rPr dirty="0" sz="2400" spc="-35">
                <a:solidFill>
                  <a:srgbClr val="C72D31"/>
                </a:solidFill>
                <a:latin typeface="Arial"/>
                <a:cs typeface="Arial"/>
              </a:rPr>
              <a:t>-Isomers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have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like groups on opposite sides.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6869" y="5840729"/>
            <a:ext cx="958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C72D31"/>
                </a:solidFill>
                <a:latin typeface="Times New Roman"/>
                <a:cs typeface="Times New Roman"/>
              </a:rPr>
              <a:t>Chemistry</a:t>
            </a:r>
            <a:r>
              <a:rPr dirty="0" sz="1400" spc="-65">
                <a:solidFill>
                  <a:srgbClr val="C72D3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0519" y="6054090"/>
            <a:ext cx="9715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Coordination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pc="-5"/>
              <a:t>Stereoisomers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4147820"/>
            <a:ext cx="7624445" cy="181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952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Other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stereoisomers,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called </a:t>
            </a:r>
            <a:r>
              <a:rPr dirty="0" sz="2800" spc="-5">
                <a:solidFill>
                  <a:srgbClr val="00187C"/>
                </a:solidFill>
                <a:latin typeface="Arial"/>
                <a:cs typeface="Arial"/>
              </a:rPr>
              <a:t>optical </a:t>
            </a:r>
            <a:r>
              <a:rPr dirty="0" sz="2800">
                <a:solidFill>
                  <a:srgbClr val="00187C"/>
                </a:solidFill>
                <a:latin typeface="Arial"/>
                <a:cs typeface="Arial"/>
              </a:rPr>
              <a:t>isomers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or </a:t>
            </a:r>
            <a:r>
              <a:rPr dirty="0" sz="2800" spc="-5">
                <a:solidFill>
                  <a:srgbClr val="00187C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87C"/>
                </a:solidFill>
                <a:latin typeface="Arial"/>
                <a:cs typeface="Arial"/>
              </a:rPr>
              <a:t>enantiomers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, are mirror images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each</a:t>
            </a:r>
            <a:r>
              <a:rPr dirty="0" sz="2800" spc="-7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other.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Just </a:t>
            </a:r>
            <a:r>
              <a:rPr dirty="0" sz="2800" spc="5">
                <a:solidFill>
                  <a:srgbClr val="C72D31"/>
                </a:solidFill>
                <a:latin typeface="Arial"/>
                <a:cs typeface="Arial"/>
              </a:rPr>
              <a:t>as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right hand 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will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not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fit into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 left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glove,  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two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enantiomers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cannot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be superimposed</a:t>
            </a:r>
            <a:r>
              <a:rPr dirty="0" sz="2800" spc="1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640" y="5942329"/>
            <a:ext cx="180530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each</a:t>
            </a:r>
            <a:r>
              <a:rPr dirty="0" sz="2800" spc="-7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other.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7400" y="1753870"/>
            <a:ext cx="4991100" cy="2053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012430" y="6286810"/>
            <a:ext cx="88836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C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 spc="-20">
                <a:solidFill>
                  <a:srgbClr val="C72D31"/>
                </a:solidFill>
                <a:latin typeface="Times New Roman"/>
                <a:cs typeface="Times New Roman"/>
              </a:rPr>
              <a:t>m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p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ound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883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087119"/>
              <a:ext cx="9144000" cy="15608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647950"/>
              <a:ext cx="9144000" cy="15608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208779"/>
              <a:ext cx="9144000" cy="15608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769609"/>
              <a:ext cx="9144000" cy="10883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772400" y="5486400"/>
              <a:ext cx="1371600" cy="1371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970519" y="5840729"/>
            <a:ext cx="97155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635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C72D31"/>
                </a:solidFill>
                <a:latin typeface="Times New Roman"/>
                <a:cs typeface="Times New Roman"/>
              </a:rPr>
              <a:t>Chemistry 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of  C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or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d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na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t</a:t>
            </a:r>
            <a:r>
              <a:rPr dirty="0" sz="1400" spc="10">
                <a:solidFill>
                  <a:srgbClr val="C72D31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n  Compounds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2377439"/>
            <a:ext cx="1651000" cy="641350"/>
          </a:xfrm>
          <a:custGeom>
            <a:avLst/>
            <a:gdLst/>
            <a:ahLst/>
            <a:cxnLst/>
            <a:rect l="l" t="t" r="r" b="b"/>
            <a:pathLst>
              <a:path w="1651000" h="641350">
                <a:moveTo>
                  <a:pt x="1651000" y="0"/>
                </a:moveTo>
                <a:lnTo>
                  <a:pt x="0" y="0"/>
                </a:lnTo>
                <a:lnTo>
                  <a:pt x="0" y="641350"/>
                </a:lnTo>
                <a:lnTo>
                  <a:pt x="1651000" y="641350"/>
                </a:lnTo>
                <a:lnTo>
                  <a:pt x="165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89050" y="239014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79600" y="2377439"/>
            <a:ext cx="1651000" cy="641350"/>
          </a:xfrm>
          <a:custGeom>
            <a:avLst/>
            <a:gdLst/>
            <a:ahLst/>
            <a:cxnLst/>
            <a:rect l="l" t="t" r="r" b="b"/>
            <a:pathLst>
              <a:path w="1651000" h="641350">
                <a:moveTo>
                  <a:pt x="1651000" y="0"/>
                </a:moveTo>
                <a:lnTo>
                  <a:pt x="0" y="0"/>
                </a:lnTo>
                <a:lnTo>
                  <a:pt x="0" y="641350"/>
                </a:lnTo>
                <a:lnTo>
                  <a:pt x="1651000" y="641350"/>
                </a:lnTo>
                <a:lnTo>
                  <a:pt x="165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401570" y="2390140"/>
            <a:ext cx="516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dsp</a:t>
            </a:r>
            <a:r>
              <a:rPr dirty="0" baseline="29100" sz="1575" spc="-15">
                <a:latin typeface="Arial"/>
                <a:cs typeface="Arial"/>
              </a:rPr>
              <a:t>2</a:t>
            </a:r>
            <a:endParaRPr baseline="29100" sz="1575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30600" y="2377439"/>
            <a:ext cx="1651000" cy="641350"/>
          </a:xfrm>
          <a:custGeom>
            <a:avLst/>
            <a:gdLst/>
            <a:ahLst/>
            <a:cxnLst/>
            <a:rect l="l" t="t" r="r" b="b"/>
            <a:pathLst>
              <a:path w="1651000" h="641350">
                <a:moveTo>
                  <a:pt x="1651000" y="0"/>
                </a:moveTo>
                <a:lnTo>
                  <a:pt x="0" y="0"/>
                </a:lnTo>
                <a:lnTo>
                  <a:pt x="0" y="641350"/>
                </a:lnTo>
                <a:lnTo>
                  <a:pt x="1651000" y="641350"/>
                </a:lnTo>
                <a:lnTo>
                  <a:pt x="165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566159" y="2390140"/>
            <a:ext cx="1456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Square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planar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8600" y="3018789"/>
            <a:ext cx="1651000" cy="914400"/>
          </a:xfrm>
          <a:custGeom>
            <a:avLst/>
            <a:gdLst/>
            <a:ahLst/>
            <a:cxnLst/>
            <a:rect l="l" t="t" r="r" b="b"/>
            <a:pathLst>
              <a:path w="1651000" h="914400">
                <a:moveTo>
                  <a:pt x="1651000" y="0"/>
                </a:moveTo>
                <a:lnTo>
                  <a:pt x="0" y="0"/>
                </a:lnTo>
                <a:lnTo>
                  <a:pt x="0" y="914400"/>
                </a:lnTo>
                <a:lnTo>
                  <a:pt x="1651000" y="914400"/>
                </a:lnTo>
                <a:lnTo>
                  <a:pt x="16510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89050" y="303022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79600" y="3018789"/>
            <a:ext cx="1651000" cy="914400"/>
          </a:xfrm>
          <a:custGeom>
            <a:avLst/>
            <a:gdLst/>
            <a:ahLst/>
            <a:cxnLst/>
            <a:rect l="l" t="t" r="r" b="b"/>
            <a:pathLst>
              <a:path w="1651000" h="914400">
                <a:moveTo>
                  <a:pt x="1651000" y="0"/>
                </a:moveTo>
                <a:lnTo>
                  <a:pt x="0" y="0"/>
                </a:lnTo>
                <a:lnTo>
                  <a:pt x="0" y="914400"/>
                </a:lnTo>
                <a:lnTo>
                  <a:pt x="1651000" y="914400"/>
                </a:lnTo>
                <a:lnTo>
                  <a:pt x="16510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01570" y="3030220"/>
            <a:ext cx="518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sp</a:t>
            </a:r>
            <a:r>
              <a:rPr dirty="0" baseline="29100" sz="1575" spc="-7">
                <a:latin typeface="Arial"/>
                <a:cs typeface="Arial"/>
              </a:rPr>
              <a:t>3</a:t>
            </a:r>
            <a:r>
              <a:rPr dirty="0" sz="1800" spc="-5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30600" y="3018789"/>
            <a:ext cx="1651000" cy="914400"/>
          </a:xfrm>
          <a:custGeom>
            <a:avLst/>
            <a:gdLst/>
            <a:ahLst/>
            <a:cxnLst/>
            <a:rect l="l" t="t" r="r" b="b"/>
            <a:pathLst>
              <a:path w="1651000" h="914400">
                <a:moveTo>
                  <a:pt x="1651000" y="0"/>
                </a:moveTo>
                <a:lnTo>
                  <a:pt x="0" y="0"/>
                </a:lnTo>
                <a:lnTo>
                  <a:pt x="0" y="914400"/>
                </a:lnTo>
                <a:lnTo>
                  <a:pt x="1651000" y="914400"/>
                </a:lnTo>
                <a:lnTo>
                  <a:pt x="16510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566159" y="3030220"/>
            <a:ext cx="1187450" cy="55499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90"/>
              </a:spcBef>
            </a:pPr>
            <a:r>
              <a:rPr dirty="0" sz="1800" spc="-5">
                <a:latin typeface="Arial"/>
                <a:cs typeface="Arial"/>
              </a:rPr>
              <a:t>Trigonal  b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p</a:t>
            </a:r>
            <a:r>
              <a:rPr dirty="0" sz="1800" spc="-35">
                <a:latin typeface="Arial"/>
                <a:cs typeface="Arial"/>
              </a:rPr>
              <a:t>y</a:t>
            </a:r>
            <a:r>
              <a:rPr dirty="0" sz="1800" spc="5">
                <a:latin typeface="Arial"/>
                <a:cs typeface="Arial"/>
              </a:rPr>
              <a:t>r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mi</a:t>
            </a:r>
            <a:r>
              <a:rPr dirty="0" sz="1800" spc="-15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00" y="3933190"/>
            <a:ext cx="1651000" cy="1737360"/>
          </a:xfrm>
          <a:custGeom>
            <a:avLst/>
            <a:gdLst/>
            <a:ahLst/>
            <a:cxnLst/>
            <a:rect l="l" t="t" r="r" b="b"/>
            <a:pathLst>
              <a:path w="1651000" h="1737360">
                <a:moveTo>
                  <a:pt x="1651000" y="0"/>
                </a:moveTo>
                <a:lnTo>
                  <a:pt x="0" y="0"/>
                </a:lnTo>
                <a:lnTo>
                  <a:pt x="0" y="1737360"/>
                </a:lnTo>
                <a:lnTo>
                  <a:pt x="1651000" y="1737360"/>
                </a:lnTo>
                <a:lnTo>
                  <a:pt x="165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289050" y="394462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79600" y="3933190"/>
            <a:ext cx="1651000" cy="1737360"/>
          </a:xfrm>
          <a:custGeom>
            <a:avLst/>
            <a:gdLst/>
            <a:ahLst/>
            <a:cxnLst/>
            <a:rect l="l" t="t" r="r" b="b"/>
            <a:pathLst>
              <a:path w="1651000" h="1737360">
                <a:moveTo>
                  <a:pt x="1651000" y="0"/>
                </a:moveTo>
                <a:lnTo>
                  <a:pt x="0" y="0"/>
                </a:lnTo>
                <a:lnTo>
                  <a:pt x="0" y="1737360"/>
                </a:lnTo>
                <a:lnTo>
                  <a:pt x="1651000" y="1737360"/>
                </a:lnTo>
                <a:lnTo>
                  <a:pt x="165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889760" y="3944620"/>
            <a:ext cx="1395095" cy="132334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38100" marR="31115">
              <a:lnSpc>
                <a:spcPct val="93300"/>
              </a:lnSpc>
              <a:spcBef>
                <a:spcPts val="244"/>
              </a:spcBef>
            </a:pPr>
            <a:r>
              <a:rPr dirty="0" sz="1800" spc="-5">
                <a:latin typeface="Arial"/>
                <a:cs typeface="Arial"/>
              </a:rPr>
              <a:t>sp</a:t>
            </a:r>
            <a:r>
              <a:rPr dirty="0" baseline="29100" sz="1575" spc="-7">
                <a:latin typeface="Arial"/>
                <a:cs typeface="Arial"/>
              </a:rPr>
              <a:t>3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baseline="29100" sz="1575" spc="-15">
                <a:latin typeface="Arial"/>
                <a:cs typeface="Arial"/>
              </a:rPr>
              <a:t>2 </a:t>
            </a:r>
            <a:r>
              <a:rPr dirty="0" sz="1800" spc="-5">
                <a:latin typeface="Arial"/>
                <a:cs typeface="Arial"/>
              </a:rPr>
              <a:t>(nd  </a:t>
            </a:r>
            <a:r>
              <a:rPr dirty="0" sz="1800" spc="-10">
                <a:latin typeface="Arial"/>
                <a:cs typeface="Arial"/>
              </a:rPr>
              <a:t>orbitals </a:t>
            </a:r>
            <a:r>
              <a:rPr dirty="0" sz="1800" spc="-5">
                <a:latin typeface="Arial"/>
                <a:cs typeface="Arial"/>
              </a:rPr>
              <a:t>are  </a:t>
            </a:r>
            <a:r>
              <a:rPr dirty="0" sz="1800" spc="-10">
                <a:latin typeface="Arial"/>
                <a:cs typeface="Arial"/>
              </a:rPr>
              <a:t>involved </a:t>
            </a:r>
            <a:r>
              <a:rPr dirty="0" sz="1800">
                <a:latin typeface="Arial"/>
                <a:cs typeface="Arial"/>
              </a:rPr>
              <a:t>–  </a:t>
            </a:r>
            <a:r>
              <a:rPr dirty="0" sz="1800" spc="-10">
                <a:latin typeface="Arial"/>
                <a:cs typeface="Arial"/>
              </a:rPr>
              <a:t>outer orbitals  </a:t>
            </a:r>
            <a:r>
              <a:rPr dirty="0" sz="1800" spc="-5">
                <a:latin typeface="Arial"/>
                <a:cs typeface="Arial"/>
              </a:rPr>
              <a:t>complex</a:t>
            </a:r>
            <a:r>
              <a:rPr dirty="0" sz="1800" spc="4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30600" y="3933190"/>
            <a:ext cx="1651000" cy="1737360"/>
          </a:xfrm>
          <a:custGeom>
            <a:avLst/>
            <a:gdLst/>
            <a:ahLst/>
            <a:cxnLst/>
            <a:rect l="l" t="t" r="r" b="b"/>
            <a:pathLst>
              <a:path w="1651000" h="1737360">
                <a:moveTo>
                  <a:pt x="1651000" y="0"/>
                </a:moveTo>
                <a:lnTo>
                  <a:pt x="0" y="0"/>
                </a:lnTo>
                <a:lnTo>
                  <a:pt x="0" y="1737360"/>
                </a:lnTo>
                <a:lnTo>
                  <a:pt x="1651000" y="1737360"/>
                </a:lnTo>
                <a:lnTo>
                  <a:pt x="165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566159" y="3944620"/>
            <a:ext cx="1142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Octahedral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8600" y="5670550"/>
            <a:ext cx="1651000" cy="1188720"/>
          </a:xfrm>
          <a:custGeom>
            <a:avLst/>
            <a:gdLst/>
            <a:ahLst/>
            <a:cxnLst/>
            <a:rect l="l" t="t" r="r" b="b"/>
            <a:pathLst>
              <a:path w="1651000" h="1188720">
                <a:moveTo>
                  <a:pt x="1651000" y="0"/>
                </a:moveTo>
                <a:lnTo>
                  <a:pt x="0" y="0"/>
                </a:lnTo>
                <a:lnTo>
                  <a:pt x="0" y="1188720"/>
                </a:lnTo>
                <a:lnTo>
                  <a:pt x="1651000" y="1188720"/>
                </a:lnTo>
                <a:lnTo>
                  <a:pt x="16510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289050" y="568197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79600" y="5670550"/>
            <a:ext cx="1651000" cy="1188720"/>
          </a:xfrm>
          <a:custGeom>
            <a:avLst/>
            <a:gdLst/>
            <a:ahLst/>
            <a:cxnLst/>
            <a:rect l="l" t="t" r="r" b="b"/>
            <a:pathLst>
              <a:path w="1651000" h="1188720">
                <a:moveTo>
                  <a:pt x="1651000" y="0"/>
                </a:moveTo>
                <a:lnTo>
                  <a:pt x="0" y="0"/>
                </a:lnTo>
                <a:lnTo>
                  <a:pt x="0" y="1188720"/>
                </a:lnTo>
                <a:lnTo>
                  <a:pt x="1651000" y="1188720"/>
                </a:lnTo>
                <a:lnTo>
                  <a:pt x="16510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889760" y="5681979"/>
            <a:ext cx="1607820" cy="106807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8100" marR="30480">
              <a:lnSpc>
                <a:spcPct val="93400"/>
              </a:lnSpc>
              <a:spcBef>
                <a:spcPts val="240"/>
              </a:spcBef>
            </a:pPr>
            <a:r>
              <a:rPr dirty="0" sz="1800" spc="-10">
                <a:latin typeface="Arial"/>
                <a:cs typeface="Arial"/>
              </a:rPr>
              <a:t>d</a:t>
            </a:r>
            <a:r>
              <a:rPr dirty="0" baseline="29100" sz="1575" spc="-15">
                <a:latin typeface="Arial"/>
                <a:cs typeface="Arial"/>
              </a:rPr>
              <a:t>2</a:t>
            </a:r>
            <a:r>
              <a:rPr dirty="0" sz="1800" spc="-10">
                <a:latin typeface="Arial"/>
                <a:cs typeface="Arial"/>
              </a:rPr>
              <a:t>sp</a:t>
            </a:r>
            <a:r>
              <a:rPr dirty="0" baseline="29100" sz="1575" spc="-15">
                <a:latin typeface="Arial"/>
                <a:cs typeface="Arial"/>
              </a:rPr>
              <a:t>3</a:t>
            </a:r>
            <a:r>
              <a:rPr dirty="0" sz="1800" spc="-10">
                <a:latin typeface="Arial"/>
                <a:cs typeface="Arial"/>
              </a:rPr>
              <a:t>((n-1) </a:t>
            </a:r>
            <a:r>
              <a:rPr dirty="0" sz="1800">
                <a:latin typeface="Arial"/>
                <a:cs typeface="Arial"/>
              </a:rPr>
              <a:t>d  </a:t>
            </a:r>
            <a:r>
              <a:rPr dirty="0" sz="1800" spc="-10">
                <a:latin typeface="Arial"/>
                <a:cs typeface="Arial"/>
              </a:rPr>
              <a:t>orbitals </a:t>
            </a:r>
            <a:r>
              <a:rPr dirty="0" sz="1800" spc="-5">
                <a:latin typeface="Arial"/>
                <a:cs typeface="Arial"/>
              </a:rPr>
              <a:t>are  </a:t>
            </a:r>
            <a:r>
              <a:rPr dirty="0" sz="1800" spc="-10">
                <a:latin typeface="Arial"/>
                <a:cs typeface="Arial"/>
              </a:rPr>
              <a:t>involved –inner  orbital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30600" y="5670550"/>
            <a:ext cx="1651000" cy="1188720"/>
          </a:xfrm>
          <a:custGeom>
            <a:avLst/>
            <a:gdLst/>
            <a:ahLst/>
            <a:cxnLst/>
            <a:rect l="l" t="t" r="r" b="b"/>
            <a:pathLst>
              <a:path w="1651000" h="1188720">
                <a:moveTo>
                  <a:pt x="1651000" y="0"/>
                </a:moveTo>
                <a:lnTo>
                  <a:pt x="0" y="0"/>
                </a:lnTo>
                <a:lnTo>
                  <a:pt x="0" y="1188720"/>
                </a:lnTo>
                <a:lnTo>
                  <a:pt x="1651000" y="1188720"/>
                </a:lnTo>
                <a:lnTo>
                  <a:pt x="16510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566159" y="5681979"/>
            <a:ext cx="1090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octahedral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147727" y="0"/>
          <a:ext cx="8853805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"/>
                <a:gridCol w="1651000"/>
                <a:gridCol w="1590675"/>
                <a:gridCol w="1711960"/>
                <a:gridCol w="3810635"/>
              </a:tblGrid>
              <a:tr h="1097279">
                <a:tc gridSpan="5">
                  <a:txBody>
                    <a:bodyPr/>
                    <a:lstStyle/>
                    <a:p>
                      <a:pPr algn="ctr" marR="15748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4400" spc="-5" b="1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Valence </a:t>
                      </a:r>
                      <a:r>
                        <a:rPr dirty="0" sz="4400" spc="-10" b="1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bond</a:t>
                      </a:r>
                      <a:r>
                        <a:rPr dirty="0" sz="4400" spc="-40" b="1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400" spc="-5" b="1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theory</a:t>
                      </a:r>
                      <a:endParaRPr sz="4400">
                        <a:latin typeface="Arial"/>
                        <a:cs typeface="Arial"/>
                      </a:endParaRPr>
                    </a:p>
                  </a:txBody>
                  <a:tcPr marL="0" marR="0" marB="0" marT="1600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171450">
                        <a:lnSpc>
                          <a:spcPts val="2020"/>
                        </a:lnSpc>
                        <a:spcBef>
                          <a:spcPts val="3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dirty="0" sz="18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inati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100965">
                        <a:lnSpc>
                          <a:spcPts val="2020"/>
                        </a:lnSpc>
                        <a:spcBef>
                          <a:spcPts val="37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bri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Structure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ts val="1710"/>
                        </a:lnSpc>
                        <a:spcBef>
                          <a:spcPts val="1730"/>
                        </a:spcBef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dirty="0" sz="2000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According </a:t>
                      </a:r>
                      <a:r>
                        <a:rPr dirty="0" sz="2000" spc="-5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to this theory,</a:t>
                      </a:r>
                      <a:r>
                        <a:rPr dirty="0" sz="2000" spc="-25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C72D31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1971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731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sp</a:t>
                      </a:r>
                      <a:r>
                        <a:rPr dirty="0" baseline="29100" sz="1575" spc="-15">
                          <a:latin typeface="Arial"/>
                          <a:cs typeface="Arial"/>
                        </a:rPr>
                        <a:t>3</a:t>
                      </a:r>
                      <a:endParaRPr baseline="29100" sz="1575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tetrahedral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5603240" y="1587500"/>
            <a:ext cx="3163570" cy="372999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ct val="93000"/>
              </a:lnSpc>
              <a:spcBef>
                <a:spcPts val="265"/>
              </a:spcBef>
            </a:pP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metal atom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or ion under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the  influence of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ligands can</a:t>
            </a:r>
            <a:r>
              <a:rPr dirty="0" sz="2000" spc="-4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use 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its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(n-1)d, ns, np or ns, np, 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nd orbitals for hybridisation  to yield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a set of equivalent 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orbitals of definite geometry 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such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as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octahedral, 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tetrahedral,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and square  planar. These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hybridised  orbitals are allowed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to  overlap </a:t>
            </a:r>
            <a:r>
              <a:rPr dirty="0" sz="2000" spc="-10">
                <a:solidFill>
                  <a:srgbClr val="C72D31"/>
                </a:solidFill>
                <a:latin typeface="Arial"/>
                <a:cs typeface="Arial"/>
              </a:rPr>
              <a:t>with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ligand orbitals  that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can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donate electron  </a:t>
            </a:r>
            <a:r>
              <a:rPr dirty="0" sz="2000">
                <a:solidFill>
                  <a:srgbClr val="C72D31"/>
                </a:solidFill>
                <a:latin typeface="Arial"/>
                <a:cs typeface="Arial"/>
              </a:rPr>
              <a:t>pairs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for</a:t>
            </a:r>
            <a:r>
              <a:rPr dirty="0" sz="2000" spc="-1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C72D31"/>
                </a:solidFill>
                <a:latin typeface="Arial"/>
                <a:cs typeface="Arial"/>
              </a:rPr>
              <a:t>bonding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72" y="131217"/>
            <a:ext cx="9153525" cy="864235"/>
            <a:chOff x="-4672" y="131217"/>
            <a:chExt cx="9153525" cy="864235"/>
          </a:xfrm>
        </p:grpSpPr>
        <p:sp>
          <p:nvSpPr>
            <p:cNvPr id="3" name="object 3"/>
            <p:cNvSpPr/>
            <p:nvPr/>
          </p:nvSpPr>
          <p:spPr>
            <a:xfrm>
              <a:off x="0" y="135889"/>
              <a:ext cx="9144000" cy="854710"/>
            </a:xfrm>
            <a:custGeom>
              <a:avLst/>
              <a:gdLst/>
              <a:ahLst/>
              <a:cxnLst/>
              <a:rect l="l" t="t" r="r" b="b"/>
              <a:pathLst>
                <a:path w="9144000" h="854710">
                  <a:moveTo>
                    <a:pt x="9144000" y="0"/>
                  </a:moveTo>
                  <a:lnTo>
                    <a:pt x="0" y="0"/>
                  </a:lnTo>
                  <a:lnTo>
                    <a:pt x="0" y="854709"/>
                  </a:lnTo>
                  <a:lnTo>
                    <a:pt x="9144000" y="85470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35889"/>
              <a:ext cx="9144000" cy="854710"/>
            </a:xfrm>
            <a:custGeom>
              <a:avLst/>
              <a:gdLst/>
              <a:ahLst/>
              <a:cxnLst/>
              <a:rect l="l" t="t" r="r" b="b"/>
              <a:pathLst>
                <a:path w="9144000" h="854710">
                  <a:moveTo>
                    <a:pt x="4572000" y="854709"/>
                  </a:moveTo>
                  <a:lnTo>
                    <a:pt x="0" y="854709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854709"/>
                  </a:lnTo>
                  <a:lnTo>
                    <a:pt x="4572000" y="85470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215900"/>
            <a:ext cx="50247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Crystal Field</a:t>
            </a:r>
            <a:r>
              <a:rPr dirty="0" spc="-50"/>
              <a:t> </a:t>
            </a:r>
            <a:r>
              <a:rPr dirty="0" spc="-5"/>
              <a:t>Theory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140" y="1008379"/>
            <a:ext cx="12827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040" y="1023620"/>
            <a:ext cx="7659370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Created to explain </a:t>
            </a: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why 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transition metal ions in </a:t>
            </a: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complexes  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(having unfilled </a:t>
            </a: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d-shells) 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are </a:t>
            </a: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not 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necessarily</a:t>
            </a:r>
            <a:r>
              <a:rPr dirty="0" sz="2300" spc="114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300" spc="-5" i="1">
                <a:solidFill>
                  <a:srgbClr val="C72D31"/>
                </a:solidFill>
                <a:latin typeface="Arial"/>
                <a:cs typeface="Arial"/>
              </a:rPr>
              <a:t>paramagnetic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2203450"/>
            <a:ext cx="12827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40" y="2219959"/>
            <a:ext cx="7971790" cy="11671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38100" marR="466090">
              <a:lnSpc>
                <a:spcPts val="2750"/>
              </a:lnSpc>
              <a:spcBef>
                <a:spcPts val="200"/>
              </a:spcBef>
              <a:tabLst>
                <a:tab pos="1759585" algn="l"/>
              </a:tabLst>
            </a:pP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With 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coordination bonding, valence d-orbitals </a:t>
            </a: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are not 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truly  degenerate.	Instead, they</a:t>
            </a:r>
            <a:r>
              <a:rPr dirty="0" sz="2300" spc="-1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“split”.</a:t>
            </a:r>
            <a:endParaRPr sz="23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509"/>
              </a:spcBef>
            </a:pPr>
            <a:r>
              <a:rPr dirty="0" baseline="6038" sz="3450" spc="-705">
                <a:solidFill>
                  <a:srgbClr val="C72D31"/>
                </a:solidFill>
                <a:latin typeface="UnDotum"/>
                <a:cs typeface="UnDotum"/>
              </a:rPr>
              <a:t> </a:t>
            </a: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Some 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are </a:t>
            </a: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lower 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in </a:t>
            </a: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energy (more </a:t>
            </a:r>
            <a:r>
              <a:rPr dirty="0" sz="2300" spc="-5">
                <a:solidFill>
                  <a:srgbClr val="C72D31"/>
                </a:solidFill>
                <a:latin typeface="Arial"/>
                <a:cs typeface="Arial"/>
              </a:rPr>
              <a:t>stable) and </a:t>
            </a:r>
            <a:r>
              <a:rPr dirty="0" sz="2300">
                <a:solidFill>
                  <a:srgbClr val="C72D31"/>
                </a:solidFill>
                <a:latin typeface="Arial"/>
                <a:cs typeface="Arial"/>
              </a:rPr>
              <a:t>some</a:t>
            </a:r>
            <a:r>
              <a:rPr dirty="0" sz="2300" spc="-4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300" spc="10">
                <a:solidFill>
                  <a:srgbClr val="C72D31"/>
                </a:solidFill>
                <a:latin typeface="Arial"/>
                <a:cs typeface="Arial"/>
              </a:rPr>
              <a:t>higher</a:t>
            </a:r>
            <a:r>
              <a:rPr dirty="0" sz="2400" spc="10">
                <a:solidFill>
                  <a:srgbClr val="C72D31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27480" y="3544570"/>
            <a:ext cx="5678170" cy="3181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</p:spTree>
  </p:cSld>
  <p:clrMapOvr>
    <a:masterClrMapping/>
  </p:clrMapOvr>
  <p:transition spd="fast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9144000" y="0"/>
                </a:moveTo>
                <a:lnTo>
                  <a:pt x="0" y="0"/>
                </a:lnTo>
                <a:lnTo>
                  <a:pt x="0" y="838200"/>
                </a:lnTo>
                <a:lnTo>
                  <a:pt x="9144000" y="838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  <a:tabLst>
                <a:tab pos="3072130" algn="l"/>
              </a:tabLst>
            </a:pPr>
            <a:r>
              <a:rPr dirty="0" spc="-5"/>
              <a:t>Crystal</a:t>
            </a:r>
            <a:r>
              <a:rPr dirty="0" spc="-15"/>
              <a:t> </a:t>
            </a:r>
            <a:r>
              <a:rPr dirty="0"/>
              <a:t>field	</a:t>
            </a:r>
            <a:r>
              <a:rPr dirty="0" spc="-5"/>
              <a:t>theory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2621279"/>
            <a:ext cx="1327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140" y="1099820"/>
            <a:ext cx="7637780" cy="2738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marR="431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gap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between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higher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and lower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energy levels 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is called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crystal-field splitting energy, which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varies 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with each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ligand, yielding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different E, (different </a:t>
            </a:r>
            <a:r>
              <a:rPr dirty="0" sz="2400">
                <a:solidFill>
                  <a:srgbClr val="C72D31"/>
                </a:solidFill>
                <a:latin typeface="Symbol"/>
                <a:cs typeface="Symbol"/>
              </a:rPr>
              <a:t>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, 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different</a:t>
            </a:r>
            <a:r>
              <a:rPr dirty="0" sz="2400" spc="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colors).</a:t>
            </a:r>
            <a:endParaRPr sz="2400">
              <a:latin typeface="Arial"/>
              <a:cs typeface="Arial"/>
            </a:endParaRPr>
          </a:p>
          <a:p>
            <a:pPr marL="381000" marR="567055">
              <a:lnSpc>
                <a:spcPct val="100000"/>
              </a:lnSpc>
              <a:spcBef>
                <a:spcPts val="600"/>
              </a:spcBef>
            </a:pP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e-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in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an “unfilled” d-shell can actually be all paired  (i.e., diamagnetic).</a:t>
            </a:r>
            <a:endParaRPr sz="24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600"/>
              </a:spcBef>
            </a:pP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Ex: </a:t>
            </a:r>
            <a:r>
              <a:rPr dirty="0" sz="2400" spc="-175">
                <a:solidFill>
                  <a:srgbClr val="C72D31"/>
                </a:solidFill>
                <a:latin typeface="Arial"/>
                <a:cs typeface="Arial"/>
              </a:rPr>
              <a:t>Co</a:t>
            </a:r>
            <a:r>
              <a:rPr dirty="0" baseline="27777" sz="2100" spc="-262">
                <a:solidFill>
                  <a:srgbClr val="C72D31"/>
                </a:solidFill>
                <a:latin typeface="Arial"/>
                <a:cs typeface="Arial"/>
              </a:rPr>
              <a:t>3+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(has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6 d</a:t>
            </a:r>
            <a:r>
              <a:rPr dirty="0" sz="2400" spc="2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e-)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19200" y="4114800"/>
            <a:ext cx="6553200" cy="2514600"/>
            <a:chOff x="1219200" y="4114800"/>
            <a:chExt cx="6553200" cy="2514600"/>
          </a:xfrm>
        </p:grpSpPr>
        <p:sp>
          <p:nvSpPr>
            <p:cNvPr id="7" name="object 7"/>
            <p:cNvSpPr/>
            <p:nvPr/>
          </p:nvSpPr>
          <p:spPr>
            <a:xfrm>
              <a:off x="1219200" y="4114800"/>
              <a:ext cx="6553200" cy="2514600"/>
            </a:xfrm>
            <a:custGeom>
              <a:avLst/>
              <a:gdLst/>
              <a:ahLst/>
              <a:cxnLst/>
              <a:rect l="l" t="t" r="r" b="b"/>
              <a:pathLst>
                <a:path w="6553200" h="2514600">
                  <a:moveTo>
                    <a:pt x="6553200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6553200" y="251460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27479" y="4146550"/>
              <a:ext cx="5678170" cy="2437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00200" y="496696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17710" y="4870510"/>
              <a:ext cx="112909" cy="178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27250" y="496696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44760" y="4870510"/>
              <a:ext cx="112909" cy="178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654300" y="496696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71810" y="4870510"/>
              <a:ext cx="112909" cy="178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81350" y="496696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98860" y="4870510"/>
              <a:ext cx="112909" cy="178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09670" y="496696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627180" y="4870510"/>
              <a:ext cx="112909" cy="178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733550" y="489585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30480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03130" y="5118160"/>
              <a:ext cx="112909" cy="178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546600" y="597153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464110" y="5875080"/>
              <a:ext cx="112909" cy="178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073650" y="597153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991160" y="5875080"/>
              <a:ext cx="112909" cy="178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600700" y="597153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518210" y="5875080"/>
              <a:ext cx="112909" cy="178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672329" y="586740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30480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641910" y="6089710"/>
              <a:ext cx="112909" cy="178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205729" y="586740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30480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175310" y="6089710"/>
              <a:ext cx="112909" cy="178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739129" y="586740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30480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708710" y="6089710"/>
              <a:ext cx="112909" cy="178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</p:spTree>
  </p:cSld>
  <p:clrMapOvr>
    <a:masterClrMapping/>
  </p:clrMapOvr>
  <p:transition spd="fast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6869" y="5840729"/>
            <a:ext cx="958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C72D31"/>
                </a:solidFill>
                <a:latin typeface="Times New Roman"/>
                <a:cs typeface="Times New Roman"/>
              </a:rPr>
              <a:t>Chemistry</a:t>
            </a:r>
            <a:r>
              <a:rPr dirty="0" sz="1400" spc="-65">
                <a:solidFill>
                  <a:srgbClr val="C72D3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0519" y="6054090"/>
            <a:ext cx="9715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Coordination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pc="-5"/>
              <a:t>Coordination</a:t>
            </a:r>
            <a:r>
              <a:rPr dirty="0" spc="-15"/>
              <a:t> </a:t>
            </a:r>
            <a:r>
              <a:rPr dirty="0" spc="-5"/>
              <a:t>Compounds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4147820"/>
            <a:ext cx="8066405" cy="182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 marR="1000760" indent="-341630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Many coordination compounds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are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brightly  colored.</a:t>
            </a:r>
            <a:endParaRPr sz="2800">
              <a:latin typeface="Arial"/>
              <a:cs typeface="Arial"/>
            </a:endParaRPr>
          </a:p>
          <a:p>
            <a:pPr marL="353695" marR="5080" indent="-341630">
              <a:lnSpc>
                <a:spcPct val="100000"/>
              </a:lnSpc>
              <a:spcBef>
                <a:spcPts val="700"/>
              </a:spcBef>
              <a:buChar char="•"/>
              <a:tabLst>
                <a:tab pos="353695" algn="l"/>
                <a:tab pos="35433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Different coordination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compounds from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same  metal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and ligands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can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give quite</a:t>
            </a:r>
            <a:r>
              <a:rPr dirty="0" sz="2800" spc="-1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different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369" y="5942329"/>
            <a:ext cx="57588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numbers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of ions 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when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they</a:t>
            </a:r>
            <a:r>
              <a:rPr dirty="0" sz="2800" spc="-6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dissolve.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300" y="1524000"/>
            <a:ext cx="789685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012430" y="6286810"/>
            <a:ext cx="88836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C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 spc="-20">
                <a:solidFill>
                  <a:srgbClr val="C72D31"/>
                </a:solidFill>
                <a:latin typeface="Times New Roman"/>
                <a:cs typeface="Times New Roman"/>
              </a:rPr>
              <a:t>m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p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ound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1447800"/>
          </a:xfrm>
          <a:custGeom>
            <a:avLst/>
            <a:gdLst/>
            <a:ahLst/>
            <a:cxnLst/>
            <a:rect l="l" t="t" r="r" b="b"/>
            <a:pathLst>
              <a:path w="9144000" h="1447800">
                <a:moveTo>
                  <a:pt x="9144000" y="0"/>
                </a:moveTo>
                <a:lnTo>
                  <a:pt x="0" y="0"/>
                </a:lnTo>
                <a:lnTo>
                  <a:pt x="0" y="1447800"/>
                </a:lnTo>
                <a:lnTo>
                  <a:pt x="9144000" y="14478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4478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3125470" marR="1151255" indent="-1976120">
              <a:lnSpc>
                <a:spcPct val="100000"/>
              </a:lnSpc>
              <a:spcBef>
                <a:spcPts val="420"/>
              </a:spcBef>
              <a:tabLst>
                <a:tab pos="4318000" algn="l"/>
              </a:tabLst>
            </a:pPr>
            <a:r>
              <a:rPr dirty="0" spc="-5"/>
              <a:t>Applications	of</a:t>
            </a:r>
            <a:r>
              <a:rPr dirty="0" spc="-65"/>
              <a:t> </a:t>
            </a:r>
            <a:r>
              <a:rPr dirty="0" spc="-5"/>
              <a:t>coordination  compounds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3540" y="5849282"/>
            <a:ext cx="132715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6440" y="5865792"/>
            <a:ext cx="6855459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Platinum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compounds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inhibits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growth of</a:t>
            </a:r>
            <a:r>
              <a:rPr dirty="0" sz="2400" spc="7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tumors.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014220"/>
            <a:ext cx="59550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Coordination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compounds are used for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many 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applications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727959"/>
            <a:ext cx="132715" cy="223393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5378450"/>
            <a:ext cx="1327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440" y="2747010"/>
            <a:ext cx="6424930" cy="304038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Extraction processes of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gold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and</a:t>
            </a:r>
            <a:r>
              <a:rPr dirty="0" sz="2400" spc="1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silver.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3479"/>
              </a:lnSpc>
              <a:spcBef>
                <a:spcPts val="204"/>
              </a:spcBef>
            </a:pP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Used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as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catalysts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in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many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industrial processes.  Hardness of water</a:t>
            </a:r>
            <a:r>
              <a:rPr dirty="0" sz="2400" spc="2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(EDTA).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Purifications of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 metals.</a:t>
            </a:r>
            <a:endParaRPr sz="2400">
              <a:latin typeface="Arial"/>
              <a:cs typeface="Arial"/>
            </a:endParaRPr>
          </a:p>
          <a:p>
            <a:pPr marL="12700" marR="140970">
              <a:lnSpc>
                <a:spcPct val="100000"/>
              </a:lnSpc>
              <a:spcBef>
                <a:spcPts val="600"/>
              </a:spcBef>
            </a:pP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Chelate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therapy (removal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toxic proportion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of  metals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in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the</a:t>
            </a:r>
            <a:r>
              <a:rPr dirty="0" sz="2400" spc="-1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body).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EDTA is used in treatment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of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lead</a:t>
            </a:r>
            <a:r>
              <a:rPr dirty="0" sz="2400" spc="3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poisoning.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883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087119"/>
              <a:ext cx="9144000" cy="15608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647950"/>
              <a:ext cx="9144000" cy="15608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208779"/>
              <a:ext cx="9144000" cy="15608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769609"/>
              <a:ext cx="9144000" cy="10883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772400" y="5486400"/>
              <a:ext cx="1371600" cy="1371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304800" y="2675889"/>
            <a:ext cx="8613140" cy="1493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</p:spTree>
  </p:cSld>
  <p:clrMapOvr>
    <a:masterClrMapping/>
  </p:clrMapOvr>
  <p:transition spd="fast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  <a:tabLst>
                <a:tab pos="2388235" algn="l"/>
              </a:tabLst>
            </a:pPr>
            <a:r>
              <a:rPr dirty="0" spc="-5"/>
              <a:t>Werner’s	Theory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8485" marR="5080">
              <a:lnSpc>
                <a:spcPct val="99900"/>
              </a:lnSpc>
              <a:spcBef>
                <a:spcPts val="100"/>
              </a:spcBef>
            </a:pPr>
            <a:r>
              <a:rPr dirty="0" spc="-5"/>
              <a:t>Werner proposed putting </a:t>
            </a:r>
            <a:r>
              <a:rPr dirty="0"/>
              <a:t>all </a:t>
            </a:r>
            <a:r>
              <a:rPr dirty="0" spc="-5"/>
              <a:t>molecules and ions  within the </a:t>
            </a:r>
            <a:r>
              <a:rPr dirty="0"/>
              <a:t>sphere </a:t>
            </a:r>
            <a:r>
              <a:rPr dirty="0" spc="-5"/>
              <a:t>in brackets and those “free”  anions (that dissociate </a:t>
            </a:r>
            <a:r>
              <a:rPr dirty="0"/>
              <a:t>from </a:t>
            </a:r>
            <a:r>
              <a:rPr dirty="0" spc="-5"/>
              <a:t>the </a:t>
            </a:r>
            <a:r>
              <a:rPr dirty="0"/>
              <a:t>complex </a:t>
            </a:r>
            <a:r>
              <a:rPr dirty="0" spc="-5"/>
              <a:t>ion </a:t>
            </a:r>
            <a:r>
              <a:rPr dirty="0" spc="-10"/>
              <a:t>when  </a:t>
            </a:r>
            <a:r>
              <a:rPr dirty="0" spc="-5"/>
              <a:t>dissolved in water) outside the</a:t>
            </a:r>
            <a:r>
              <a:rPr dirty="0" spc="5"/>
              <a:t> </a:t>
            </a:r>
            <a:r>
              <a:rPr dirty="0" spc="-5"/>
              <a:t>brackets.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90600" y="3581400"/>
            <a:ext cx="6908800" cy="2590800"/>
            <a:chOff x="990600" y="3581400"/>
            <a:chExt cx="6908800" cy="2590800"/>
          </a:xfrm>
        </p:grpSpPr>
        <p:sp>
          <p:nvSpPr>
            <p:cNvPr id="6" name="object 6"/>
            <p:cNvSpPr/>
            <p:nvPr/>
          </p:nvSpPr>
          <p:spPr>
            <a:xfrm>
              <a:off x="990600" y="3581400"/>
              <a:ext cx="6908800" cy="2590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62600" y="4724400"/>
              <a:ext cx="2209800" cy="1371600"/>
            </a:xfrm>
            <a:custGeom>
              <a:avLst/>
              <a:gdLst/>
              <a:ahLst/>
              <a:cxnLst/>
              <a:rect l="l" t="t" r="r" b="b"/>
              <a:pathLst>
                <a:path w="2209800" h="1371600">
                  <a:moveTo>
                    <a:pt x="1104900" y="0"/>
                  </a:moveTo>
                  <a:lnTo>
                    <a:pt x="1165020" y="920"/>
                  </a:lnTo>
                  <a:lnTo>
                    <a:pt x="1224153" y="3655"/>
                  </a:lnTo>
                  <a:lnTo>
                    <a:pt x="1282234" y="8163"/>
                  </a:lnTo>
                  <a:lnTo>
                    <a:pt x="1339194" y="14401"/>
                  </a:lnTo>
                  <a:lnTo>
                    <a:pt x="1394968" y="22329"/>
                  </a:lnTo>
                  <a:lnTo>
                    <a:pt x="1449488" y="31906"/>
                  </a:lnTo>
                  <a:lnTo>
                    <a:pt x="1502687" y="43089"/>
                  </a:lnTo>
                  <a:lnTo>
                    <a:pt x="1554500" y="55838"/>
                  </a:lnTo>
                  <a:lnTo>
                    <a:pt x="1604858" y="70110"/>
                  </a:lnTo>
                  <a:lnTo>
                    <a:pt x="1653696" y="85865"/>
                  </a:lnTo>
                  <a:lnTo>
                    <a:pt x="1700947" y="103062"/>
                  </a:lnTo>
                  <a:lnTo>
                    <a:pt x="1746543" y="121658"/>
                  </a:lnTo>
                  <a:lnTo>
                    <a:pt x="1790419" y="141612"/>
                  </a:lnTo>
                  <a:lnTo>
                    <a:pt x="1832507" y="162882"/>
                  </a:lnTo>
                  <a:lnTo>
                    <a:pt x="1872740" y="185429"/>
                  </a:lnTo>
                  <a:lnTo>
                    <a:pt x="1911053" y="209209"/>
                  </a:lnTo>
                  <a:lnTo>
                    <a:pt x="1947377" y="234181"/>
                  </a:lnTo>
                  <a:lnTo>
                    <a:pt x="1981647" y="260305"/>
                  </a:lnTo>
                  <a:lnTo>
                    <a:pt x="2013795" y="287538"/>
                  </a:lnTo>
                  <a:lnTo>
                    <a:pt x="2043755" y="315839"/>
                  </a:lnTo>
                  <a:lnTo>
                    <a:pt x="2071460" y="345167"/>
                  </a:lnTo>
                  <a:lnTo>
                    <a:pt x="2096843" y="375480"/>
                  </a:lnTo>
                  <a:lnTo>
                    <a:pt x="2119838" y="406737"/>
                  </a:lnTo>
                  <a:lnTo>
                    <a:pt x="2140377" y="438897"/>
                  </a:lnTo>
                  <a:lnTo>
                    <a:pt x="2173824" y="505757"/>
                  </a:lnTo>
                  <a:lnTo>
                    <a:pt x="2196648" y="575730"/>
                  </a:lnTo>
                  <a:lnTo>
                    <a:pt x="2208316" y="648483"/>
                  </a:lnTo>
                  <a:lnTo>
                    <a:pt x="2209800" y="685800"/>
                  </a:lnTo>
                  <a:lnTo>
                    <a:pt x="2208316" y="723116"/>
                  </a:lnTo>
                  <a:lnTo>
                    <a:pt x="2196648" y="795869"/>
                  </a:lnTo>
                  <a:lnTo>
                    <a:pt x="2173824" y="865842"/>
                  </a:lnTo>
                  <a:lnTo>
                    <a:pt x="2140377" y="932702"/>
                  </a:lnTo>
                  <a:lnTo>
                    <a:pt x="2119838" y="964862"/>
                  </a:lnTo>
                  <a:lnTo>
                    <a:pt x="2096843" y="996119"/>
                  </a:lnTo>
                  <a:lnTo>
                    <a:pt x="2071460" y="1026432"/>
                  </a:lnTo>
                  <a:lnTo>
                    <a:pt x="2043755" y="1055760"/>
                  </a:lnTo>
                  <a:lnTo>
                    <a:pt x="2013795" y="1084061"/>
                  </a:lnTo>
                  <a:lnTo>
                    <a:pt x="1981647" y="1111294"/>
                  </a:lnTo>
                  <a:lnTo>
                    <a:pt x="1947377" y="1137418"/>
                  </a:lnTo>
                  <a:lnTo>
                    <a:pt x="1911053" y="1162390"/>
                  </a:lnTo>
                  <a:lnTo>
                    <a:pt x="1872740" y="1186170"/>
                  </a:lnTo>
                  <a:lnTo>
                    <a:pt x="1832507" y="1208717"/>
                  </a:lnTo>
                  <a:lnTo>
                    <a:pt x="1790419" y="1229987"/>
                  </a:lnTo>
                  <a:lnTo>
                    <a:pt x="1746543" y="1249941"/>
                  </a:lnTo>
                  <a:lnTo>
                    <a:pt x="1700947" y="1268537"/>
                  </a:lnTo>
                  <a:lnTo>
                    <a:pt x="1653696" y="1285734"/>
                  </a:lnTo>
                  <a:lnTo>
                    <a:pt x="1604858" y="1301489"/>
                  </a:lnTo>
                  <a:lnTo>
                    <a:pt x="1554500" y="1315761"/>
                  </a:lnTo>
                  <a:lnTo>
                    <a:pt x="1502687" y="1328510"/>
                  </a:lnTo>
                  <a:lnTo>
                    <a:pt x="1449488" y="1339693"/>
                  </a:lnTo>
                  <a:lnTo>
                    <a:pt x="1394968" y="1349270"/>
                  </a:lnTo>
                  <a:lnTo>
                    <a:pt x="1339194" y="1357198"/>
                  </a:lnTo>
                  <a:lnTo>
                    <a:pt x="1282234" y="1363436"/>
                  </a:lnTo>
                  <a:lnTo>
                    <a:pt x="1224153" y="1367944"/>
                  </a:lnTo>
                  <a:lnTo>
                    <a:pt x="1165020" y="1370679"/>
                  </a:lnTo>
                  <a:lnTo>
                    <a:pt x="1104900" y="1371600"/>
                  </a:lnTo>
                  <a:lnTo>
                    <a:pt x="1044779" y="1370679"/>
                  </a:lnTo>
                  <a:lnTo>
                    <a:pt x="985646" y="1367944"/>
                  </a:lnTo>
                  <a:lnTo>
                    <a:pt x="927565" y="1363436"/>
                  </a:lnTo>
                  <a:lnTo>
                    <a:pt x="870605" y="1357198"/>
                  </a:lnTo>
                  <a:lnTo>
                    <a:pt x="814831" y="1349270"/>
                  </a:lnTo>
                  <a:lnTo>
                    <a:pt x="760311" y="1339693"/>
                  </a:lnTo>
                  <a:lnTo>
                    <a:pt x="707112" y="1328510"/>
                  </a:lnTo>
                  <a:lnTo>
                    <a:pt x="655299" y="1315761"/>
                  </a:lnTo>
                  <a:lnTo>
                    <a:pt x="604941" y="1301489"/>
                  </a:lnTo>
                  <a:lnTo>
                    <a:pt x="556103" y="1285734"/>
                  </a:lnTo>
                  <a:lnTo>
                    <a:pt x="508852" y="1268537"/>
                  </a:lnTo>
                  <a:lnTo>
                    <a:pt x="463256" y="1249941"/>
                  </a:lnTo>
                  <a:lnTo>
                    <a:pt x="419380" y="1229987"/>
                  </a:lnTo>
                  <a:lnTo>
                    <a:pt x="377292" y="1208717"/>
                  </a:lnTo>
                  <a:lnTo>
                    <a:pt x="337059" y="1186170"/>
                  </a:lnTo>
                  <a:lnTo>
                    <a:pt x="298746" y="1162390"/>
                  </a:lnTo>
                  <a:lnTo>
                    <a:pt x="262422" y="1137418"/>
                  </a:lnTo>
                  <a:lnTo>
                    <a:pt x="228152" y="1111294"/>
                  </a:lnTo>
                  <a:lnTo>
                    <a:pt x="196004" y="1084061"/>
                  </a:lnTo>
                  <a:lnTo>
                    <a:pt x="166044" y="1055760"/>
                  </a:lnTo>
                  <a:lnTo>
                    <a:pt x="138339" y="1026432"/>
                  </a:lnTo>
                  <a:lnTo>
                    <a:pt x="112956" y="996119"/>
                  </a:lnTo>
                  <a:lnTo>
                    <a:pt x="89961" y="964862"/>
                  </a:lnTo>
                  <a:lnTo>
                    <a:pt x="69422" y="932702"/>
                  </a:lnTo>
                  <a:lnTo>
                    <a:pt x="35975" y="865842"/>
                  </a:lnTo>
                  <a:lnTo>
                    <a:pt x="13151" y="795869"/>
                  </a:lnTo>
                  <a:lnTo>
                    <a:pt x="1483" y="723116"/>
                  </a:lnTo>
                  <a:lnTo>
                    <a:pt x="0" y="685800"/>
                  </a:lnTo>
                  <a:lnTo>
                    <a:pt x="1483" y="648483"/>
                  </a:lnTo>
                  <a:lnTo>
                    <a:pt x="13151" y="575730"/>
                  </a:lnTo>
                  <a:lnTo>
                    <a:pt x="35975" y="505757"/>
                  </a:lnTo>
                  <a:lnTo>
                    <a:pt x="69422" y="438897"/>
                  </a:lnTo>
                  <a:lnTo>
                    <a:pt x="89961" y="406737"/>
                  </a:lnTo>
                  <a:lnTo>
                    <a:pt x="112956" y="375480"/>
                  </a:lnTo>
                  <a:lnTo>
                    <a:pt x="138339" y="345167"/>
                  </a:lnTo>
                  <a:lnTo>
                    <a:pt x="166044" y="315839"/>
                  </a:lnTo>
                  <a:lnTo>
                    <a:pt x="196004" y="287538"/>
                  </a:lnTo>
                  <a:lnTo>
                    <a:pt x="228152" y="260305"/>
                  </a:lnTo>
                  <a:lnTo>
                    <a:pt x="262422" y="234181"/>
                  </a:lnTo>
                  <a:lnTo>
                    <a:pt x="298746" y="209209"/>
                  </a:lnTo>
                  <a:lnTo>
                    <a:pt x="337059" y="185429"/>
                  </a:lnTo>
                  <a:lnTo>
                    <a:pt x="377292" y="162882"/>
                  </a:lnTo>
                  <a:lnTo>
                    <a:pt x="419380" y="141612"/>
                  </a:lnTo>
                  <a:lnTo>
                    <a:pt x="463256" y="121658"/>
                  </a:lnTo>
                  <a:lnTo>
                    <a:pt x="508852" y="103062"/>
                  </a:lnTo>
                  <a:lnTo>
                    <a:pt x="556103" y="85865"/>
                  </a:lnTo>
                  <a:lnTo>
                    <a:pt x="604941" y="70110"/>
                  </a:lnTo>
                  <a:lnTo>
                    <a:pt x="655299" y="55838"/>
                  </a:lnTo>
                  <a:lnTo>
                    <a:pt x="707112" y="43089"/>
                  </a:lnTo>
                  <a:lnTo>
                    <a:pt x="760311" y="31906"/>
                  </a:lnTo>
                  <a:lnTo>
                    <a:pt x="814831" y="22329"/>
                  </a:lnTo>
                  <a:lnTo>
                    <a:pt x="870605" y="14401"/>
                  </a:lnTo>
                  <a:lnTo>
                    <a:pt x="927565" y="8163"/>
                  </a:lnTo>
                  <a:lnTo>
                    <a:pt x="985646" y="3655"/>
                  </a:lnTo>
                  <a:lnTo>
                    <a:pt x="1044779" y="920"/>
                  </a:lnTo>
                  <a:lnTo>
                    <a:pt x="1104900" y="0"/>
                  </a:lnTo>
                  <a:close/>
                </a:path>
                <a:path w="2209800" h="1371600">
                  <a:moveTo>
                    <a:pt x="0" y="0"/>
                  </a:moveTo>
                  <a:lnTo>
                    <a:pt x="0" y="0"/>
                  </a:lnTo>
                </a:path>
                <a:path w="2209800" h="1371600">
                  <a:moveTo>
                    <a:pt x="2209800" y="1371600"/>
                  </a:moveTo>
                  <a:lnTo>
                    <a:pt x="2209800" y="1371600"/>
                  </a:lnTo>
                </a:path>
              </a:pathLst>
            </a:custGeom>
            <a:ln w="19048">
              <a:solidFill>
                <a:srgbClr val="C72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</p:spTree>
  </p:cSld>
  <p:clrMapOvr>
    <a:masterClrMapping/>
  </p:clrMapOvr>
  <p:transition spd="fast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  <a:tabLst>
                <a:tab pos="2388235" algn="l"/>
              </a:tabLst>
            </a:pPr>
            <a:r>
              <a:rPr dirty="0" spc="-5"/>
              <a:t>Werner’s	Theory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1339" y="2014220"/>
            <a:ext cx="5295900" cy="3836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marR="57975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This approach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correctly 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predicts there 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would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be two 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forms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of </a:t>
            </a:r>
            <a:r>
              <a:rPr dirty="0" sz="2800" spc="-75">
                <a:solidFill>
                  <a:srgbClr val="C72D31"/>
                </a:solidFill>
                <a:latin typeface="Arial"/>
                <a:cs typeface="Arial"/>
              </a:rPr>
              <a:t>CoCl</a:t>
            </a:r>
            <a:r>
              <a:rPr dirty="0" baseline="-24305" sz="2400" spc="-112">
                <a:solidFill>
                  <a:srgbClr val="C72D31"/>
                </a:solidFill>
                <a:latin typeface="Arial"/>
                <a:cs typeface="Arial"/>
              </a:rPr>
              <a:t>3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∙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4</a:t>
            </a:r>
            <a:r>
              <a:rPr dirty="0" sz="2800" spc="-13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C72D31"/>
                </a:solidFill>
                <a:latin typeface="Arial"/>
                <a:cs typeface="Arial"/>
              </a:rPr>
              <a:t>NH</a:t>
            </a:r>
            <a:r>
              <a:rPr dirty="0" baseline="-24305" sz="2400" spc="-150">
                <a:solidFill>
                  <a:srgbClr val="C72D31"/>
                </a:solidFill>
                <a:latin typeface="Arial"/>
                <a:cs typeface="Arial"/>
              </a:rPr>
              <a:t>3</a:t>
            </a:r>
            <a:r>
              <a:rPr dirty="0" sz="2800" spc="-100">
                <a:solidFill>
                  <a:srgbClr val="C72D31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lvl="1" marL="781050" marR="591820" indent="-285750">
              <a:lnSpc>
                <a:spcPct val="100000"/>
              </a:lnSpc>
              <a:spcBef>
                <a:spcPts val="1060"/>
              </a:spcBef>
              <a:buFont typeface="UnDotum"/>
              <a:buChar char=""/>
              <a:tabLst>
                <a:tab pos="781050" algn="l"/>
              </a:tabLst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The formula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would be</a:t>
            </a:r>
            <a:r>
              <a:rPr dirty="0" sz="2400" spc="-7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written  </a:t>
            </a:r>
            <a:r>
              <a:rPr dirty="0" sz="2400" spc="-70">
                <a:solidFill>
                  <a:srgbClr val="C72D31"/>
                </a:solidFill>
                <a:latin typeface="Arial"/>
                <a:cs typeface="Arial"/>
              </a:rPr>
              <a:t>[Co(NH</a:t>
            </a:r>
            <a:r>
              <a:rPr dirty="0" baseline="-23809" sz="2100" spc="-104">
                <a:solidFill>
                  <a:srgbClr val="C72D31"/>
                </a:solidFill>
                <a:latin typeface="Arial"/>
                <a:cs typeface="Arial"/>
              </a:rPr>
              <a:t>3</a:t>
            </a:r>
            <a:r>
              <a:rPr dirty="0" sz="2400" spc="-70">
                <a:solidFill>
                  <a:srgbClr val="C72D31"/>
                </a:solidFill>
                <a:latin typeface="Arial"/>
                <a:cs typeface="Arial"/>
              </a:rPr>
              <a:t>)</a:t>
            </a:r>
            <a:r>
              <a:rPr dirty="0" baseline="-23809" sz="2100" spc="-104">
                <a:solidFill>
                  <a:srgbClr val="C72D31"/>
                </a:solidFill>
                <a:latin typeface="Arial"/>
                <a:cs typeface="Arial"/>
              </a:rPr>
              <a:t>4</a:t>
            </a:r>
            <a:r>
              <a:rPr dirty="0" sz="2400" spc="-70">
                <a:solidFill>
                  <a:srgbClr val="C72D31"/>
                </a:solidFill>
                <a:latin typeface="Arial"/>
                <a:cs typeface="Arial"/>
              </a:rPr>
              <a:t>Cl</a:t>
            </a:r>
            <a:r>
              <a:rPr dirty="0" baseline="-23809" sz="2100" spc="-104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400" spc="-70">
                <a:solidFill>
                  <a:srgbClr val="C72D31"/>
                </a:solidFill>
                <a:latin typeface="Arial"/>
                <a:cs typeface="Arial"/>
              </a:rPr>
              <a:t>]Cl.</a:t>
            </a:r>
            <a:endParaRPr sz="2400">
              <a:latin typeface="Arial"/>
              <a:cs typeface="Arial"/>
            </a:endParaRPr>
          </a:p>
          <a:p>
            <a:pPr lvl="1" marL="781050" marR="30480" indent="-285750">
              <a:lnSpc>
                <a:spcPct val="100000"/>
              </a:lnSpc>
              <a:spcBef>
                <a:spcPts val="1000"/>
              </a:spcBef>
              <a:buFont typeface="UnDotum"/>
              <a:buChar char=""/>
              <a:tabLst>
                <a:tab pos="781050" algn="l"/>
              </a:tabLst>
            </a:pP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One of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the two forms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has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the two 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chlorines 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next </a:t>
            </a: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each</a:t>
            </a:r>
            <a:r>
              <a:rPr dirty="0" sz="2400" spc="-1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other.</a:t>
            </a:r>
            <a:endParaRPr sz="2400">
              <a:latin typeface="Arial"/>
              <a:cs typeface="Arial"/>
            </a:endParaRPr>
          </a:p>
          <a:p>
            <a:pPr lvl="1" marL="781050" marR="815975" indent="-285750">
              <a:lnSpc>
                <a:spcPct val="100000"/>
              </a:lnSpc>
              <a:spcBef>
                <a:spcPts val="590"/>
              </a:spcBef>
              <a:buFont typeface="UnDotum"/>
              <a:buChar char=""/>
              <a:tabLst>
                <a:tab pos="781050" algn="l"/>
              </a:tabLst>
            </a:pPr>
            <a:r>
              <a:rPr dirty="0" sz="240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other has the</a:t>
            </a:r>
            <a:r>
              <a:rPr dirty="0" sz="2400" spc="-7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chlorines  opposite each</a:t>
            </a:r>
            <a:r>
              <a:rPr dirty="0" sz="2400" spc="-1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72D31"/>
                </a:solidFill>
                <a:latin typeface="Arial"/>
                <a:cs typeface="Arial"/>
              </a:rPr>
              <a:t>other.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0" y="1590675"/>
            <a:ext cx="2895600" cy="4667250"/>
            <a:chOff x="228600" y="1590675"/>
            <a:chExt cx="2895600" cy="4667250"/>
          </a:xfrm>
        </p:grpSpPr>
        <p:sp>
          <p:nvSpPr>
            <p:cNvPr id="6" name="object 6"/>
            <p:cNvSpPr/>
            <p:nvPr/>
          </p:nvSpPr>
          <p:spPr>
            <a:xfrm>
              <a:off x="228600" y="1601470"/>
              <a:ext cx="2895600" cy="4578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200" y="1600200"/>
              <a:ext cx="2286000" cy="4648200"/>
            </a:xfrm>
            <a:custGeom>
              <a:avLst/>
              <a:gdLst/>
              <a:ahLst/>
              <a:cxnLst/>
              <a:rect l="l" t="t" r="r" b="b"/>
              <a:pathLst>
                <a:path w="2286000" h="4648200">
                  <a:moveTo>
                    <a:pt x="1143000" y="0"/>
                  </a:moveTo>
                  <a:lnTo>
                    <a:pt x="1193811" y="952"/>
                  </a:lnTo>
                  <a:lnTo>
                    <a:pt x="1243951" y="3785"/>
                  </a:lnTo>
                  <a:lnTo>
                    <a:pt x="1293384" y="8464"/>
                  </a:lnTo>
                  <a:lnTo>
                    <a:pt x="1342070" y="14955"/>
                  </a:lnTo>
                  <a:lnTo>
                    <a:pt x="1389974" y="23224"/>
                  </a:lnTo>
                  <a:lnTo>
                    <a:pt x="1437057" y="33235"/>
                  </a:lnTo>
                  <a:lnTo>
                    <a:pt x="1483281" y="44954"/>
                  </a:lnTo>
                  <a:lnTo>
                    <a:pt x="1528610" y="58347"/>
                  </a:lnTo>
                  <a:lnTo>
                    <a:pt x="1573006" y="73378"/>
                  </a:lnTo>
                  <a:lnTo>
                    <a:pt x="1616430" y="90014"/>
                  </a:lnTo>
                  <a:lnTo>
                    <a:pt x="1658847" y="108220"/>
                  </a:lnTo>
                  <a:lnTo>
                    <a:pt x="1700218" y="127961"/>
                  </a:lnTo>
                  <a:lnTo>
                    <a:pt x="1740506" y="149202"/>
                  </a:lnTo>
                  <a:lnTo>
                    <a:pt x="1779673" y="171910"/>
                  </a:lnTo>
                  <a:lnTo>
                    <a:pt x="1817682" y="196049"/>
                  </a:lnTo>
                  <a:lnTo>
                    <a:pt x="1854496" y="221585"/>
                  </a:lnTo>
                  <a:lnTo>
                    <a:pt x="1890076" y="248483"/>
                  </a:lnTo>
                  <a:lnTo>
                    <a:pt x="1924386" y="276709"/>
                  </a:lnTo>
                  <a:lnTo>
                    <a:pt x="1957387" y="306228"/>
                  </a:lnTo>
                  <a:lnTo>
                    <a:pt x="1989043" y="337006"/>
                  </a:lnTo>
                  <a:lnTo>
                    <a:pt x="2019315" y="369008"/>
                  </a:lnTo>
                  <a:lnTo>
                    <a:pt x="2048168" y="402199"/>
                  </a:lnTo>
                  <a:lnTo>
                    <a:pt x="2075561" y="436545"/>
                  </a:lnTo>
                  <a:lnTo>
                    <a:pt x="2101460" y="472011"/>
                  </a:lnTo>
                  <a:lnTo>
                    <a:pt x="2125825" y="508562"/>
                  </a:lnTo>
                  <a:lnTo>
                    <a:pt x="2148620" y="546165"/>
                  </a:lnTo>
                  <a:lnTo>
                    <a:pt x="2169806" y="584785"/>
                  </a:lnTo>
                  <a:lnTo>
                    <a:pt x="2189347" y="624386"/>
                  </a:lnTo>
                  <a:lnTo>
                    <a:pt x="2207205" y="664935"/>
                  </a:lnTo>
                  <a:lnTo>
                    <a:pt x="2223342" y="706396"/>
                  </a:lnTo>
                  <a:lnTo>
                    <a:pt x="2237721" y="748736"/>
                  </a:lnTo>
                  <a:lnTo>
                    <a:pt x="2250305" y="791920"/>
                  </a:lnTo>
                  <a:lnTo>
                    <a:pt x="2261055" y="835912"/>
                  </a:lnTo>
                  <a:lnTo>
                    <a:pt x="2269935" y="880679"/>
                  </a:lnTo>
                  <a:lnTo>
                    <a:pt x="2276907" y="926186"/>
                  </a:lnTo>
                  <a:lnTo>
                    <a:pt x="2281933" y="972398"/>
                  </a:lnTo>
                  <a:lnTo>
                    <a:pt x="2284977" y="1019281"/>
                  </a:lnTo>
                  <a:lnTo>
                    <a:pt x="2286000" y="1066800"/>
                  </a:lnTo>
                  <a:lnTo>
                    <a:pt x="2284977" y="1114223"/>
                  </a:lnTo>
                  <a:lnTo>
                    <a:pt x="2281933" y="1161021"/>
                  </a:lnTo>
                  <a:lnTo>
                    <a:pt x="2276907" y="1207158"/>
                  </a:lnTo>
                  <a:lnTo>
                    <a:pt x="2269935" y="1252599"/>
                  </a:lnTo>
                  <a:lnTo>
                    <a:pt x="2261055" y="1297309"/>
                  </a:lnTo>
                  <a:lnTo>
                    <a:pt x="2250305" y="1341253"/>
                  </a:lnTo>
                  <a:lnTo>
                    <a:pt x="2237721" y="1384396"/>
                  </a:lnTo>
                  <a:lnTo>
                    <a:pt x="2223342" y="1426703"/>
                  </a:lnTo>
                  <a:lnTo>
                    <a:pt x="2207205" y="1468138"/>
                  </a:lnTo>
                  <a:lnTo>
                    <a:pt x="2189347" y="1508668"/>
                  </a:lnTo>
                  <a:lnTo>
                    <a:pt x="2169806" y="1548257"/>
                  </a:lnTo>
                  <a:lnTo>
                    <a:pt x="2148620" y="1586870"/>
                  </a:lnTo>
                  <a:lnTo>
                    <a:pt x="2125825" y="1624472"/>
                  </a:lnTo>
                  <a:lnTo>
                    <a:pt x="2101460" y="1661028"/>
                  </a:lnTo>
                  <a:lnTo>
                    <a:pt x="2075561" y="1696504"/>
                  </a:lnTo>
                  <a:lnTo>
                    <a:pt x="2048168" y="1730863"/>
                  </a:lnTo>
                  <a:lnTo>
                    <a:pt x="2019315" y="1764071"/>
                  </a:lnTo>
                  <a:lnTo>
                    <a:pt x="1989043" y="1796093"/>
                  </a:lnTo>
                  <a:lnTo>
                    <a:pt x="1957387" y="1826895"/>
                  </a:lnTo>
                  <a:lnTo>
                    <a:pt x="1924386" y="1856440"/>
                  </a:lnTo>
                  <a:lnTo>
                    <a:pt x="1890076" y="1884694"/>
                  </a:lnTo>
                  <a:lnTo>
                    <a:pt x="1854496" y="1911623"/>
                  </a:lnTo>
                  <a:lnTo>
                    <a:pt x="1817682" y="1937191"/>
                  </a:lnTo>
                  <a:lnTo>
                    <a:pt x="1779673" y="1961362"/>
                  </a:lnTo>
                  <a:lnTo>
                    <a:pt x="1740506" y="1984103"/>
                  </a:lnTo>
                  <a:lnTo>
                    <a:pt x="1700218" y="2005378"/>
                  </a:lnTo>
                  <a:lnTo>
                    <a:pt x="1658847" y="2025152"/>
                  </a:lnTo>
                  <a:lnTo>
                    <a:pt x="1616430" y="2043390"/>
                  </a:lnTo>
                  <a:lnTo>
                    <a:pt x="1573006" y="2060058"/>
                  </a:lnTo>
                  <a:lnTo>
                    <a:pt x="1528610" y="2075119"/>
                  </a:lnTo>
                  <a:lnTo>
                    <a:pt x="1483281" y="2088540"/>
                  </a:lnTo>
                  <a:lnTo>
                    <a:pt x="1437057" y="2100284"/>
                  </a:lnTo>
                  <a:lnTo>
                    <a:pt x="1389974" y="2110318"/>
                  </a:lnTo>
                  <a:lnTo>
                    <a:pt x="1342070" y="2118606"/>
                  </a:lnTo>
                  <a:lnTo>
                    <a:pt x="1293384" y="2125113"/>
                  </a:lnTo>
                  <a:lnTo>
                    <a:pt x="1243951" y="2129804"/>
                  </a:lnTo>
                  <a:lnTo>
                    <a:pt x="1193811" y="2132645"/>
                  </a:lnTo>
                  <a:lnTo>
                    <a:pt x="1143000" y="2133600"/>
                  </a:lnTo>
                  <a:lnTo>
                    <a:pt x="1092188" y="2132645"/>
                  </a:lnTo>
                  <a:lnTo>
                    <a:pt x="1042048" y="2129804"/>
                  </a:lnTo>
                  <a:lnTo>
                    <a:pt x="992615" y="2125113"/>
                  </a:lnTo>
                  <a:lnTo>
                    <a:pt x="943929" y="2118606"/>
                  </a:lnTo>
                  <a:lnTo>
                    <a:pt x="896025" y="2110318"/>
                  </a:lnTo>
                  <a:lnTo>
                    <a:pt x="848942" y="2100284"/>
                  </a:lnTo>
                  <a:lnTo>
                    <a:pt x="802718" y="2088540"/>
                  </a:lnTo>
                  <a:lnTo>
                    <a:pt x="757389" y="2075119"/>
                  </a:lnTo>
                  <a:lnTo>
                    <a:pt x="712993" y="2060058"/>
                  </a:lnTo>
                  <a:lnTo>
                    <a:pt x="669569" y="2043390"/>
                  </a:lnTo>
                  <a:lnTo>
                    <a:pt x="627152" y="2025152"/>
                  </a:lnTo>
                  <a:lnTo>
                    <a:pt x="585781" y="2005378"/>
                  </a:lnTo>
                  <a:lnTo>
                    <a:pt x="545493" y="1984103"/>
                  </a:lnTo>
                  <a:lnTo>
                    <a:pt x="506326" y="1961362"/>
                  </a:lnTo>
                  <a:lnTo>
                    <a:pt x="468317" y="1937191"/>
                  </a:lnTo>
                  <a:lnTo>
                    <a:pt x="431503" y="1911623"/>
                  </a:lnTo>
                  <a:lnTo>
                    <a:pt x="395923" y="1884694"/>
                  </a:lnTo>
                  <a:lnTo>
                    <a:pt x="361613" y="1856440"/>
                  </a:lnTo>
                  <a:lnTo>
                    <a:pt x="328612" y="1826895"/>
                  </a:lnTo>
                  <a:lnTo>
                    <a:pt x="296956" y="1796093"/>
                  </a:lnTo>
                  <a:lnTo>
                    <a:pt x="266684" y="1764071"/>
                  </a:lnTo>
                  <a:lnTo>
                    <a:pt x="237831" y="1730863"/>
                  </a:lnTo>
                  <a:lnTo>
                    <a:pt x="210438" y="1696504"/>
                  </a:lnTo>
                  <a:lnTo>
                    <a:pt x="184539" y="1661028"/>
                  </a:lnTo>
                  <a:lnTo>
                    <a:pt x="160174" y="1624472"/>
                  </a:lnTo>
                  <a:lnTo>
                    <a:pt x="137379" y="1586870"/>
                  </a:lnTo>
                  <a:lnTo>
                    <a:pt x="116193" y="1548257"/>
                  </a:lnTo>
                  <a:lnTo>
                    <a:pt x="96652" y="1508668"/>
                  </a:lnTo>
                  <a:lnTo>
                    <a:pt x="78794" y="1468138"/>
                  </a:lnTo>
                  <a:lnTo>
                    <a:pt x="62657" y="1426703"/>
                  </a:lnTo>
                  <a:lnTo>
                    <a:pt x="48278" y="1384396"/>
                  </a:lnTo>
                  <a:lnTo>
                    <a:pt x="35694" y="1341253"/>
                  </a:lnTo>
                  <a:lnTo>
                    <a:pt x="24944" y="1297309"/>
                  </a:lnTo>
                  <a:lnTo>
                    <a:pt x="16064" y="1252599"/>
                  </a:lnTo>
                  <a:lnTo>
                    <a:pt x="9092" y="1207158"/>
                  </a:lnTo>
                  <a:lnTo>
                    <a:pt x="4066" y="1161021"/>
                  </a:lnTo>
                  <a:lnTo>
                    <a:pt x="1022" y="1114223"/>
                  </a:lnTo>
                  <a:lnTo>
                    <a:pt x="0" y="1066800"/>
                  </a:lnTo>
                  <a:lnTo>
                    <a:pt x="1022" y="1019281"/>
                  </a:lnTo>
                  <a:lnTo>
                    <a:pt x="4066" y="972398"/>
                  </a:lnTo>
                  <a:lnTo>
                    <a:pt x="9092" y="926186"/>
                  </a:lnTo>
                  <a:lnTo>
                    <a:pt x="16064" y="880679"/>
                  </a:lnTo>
                  <a:lnTo>
                    <a:pt x="24944" y="835912"/>
                  </a:lnTo>
                  <a:lnTo>
                    <a:pt x="35694" y="791920"/>
                  </a:lnTo>
                  <a:lnTo>
                    <a:pt x="48278" y="748736"/>
                  </a:lnTo>
                  <a:lnTo>
                    <a:pt x="62657" y="706396"/>
                  </a:lnTo>
                  <a:lnTo>
                    <a:pt x="78794" y="664935"/>
                  </a:lnTo>
                  <a:lnTo>
                    <a:pt x="96652" y="624386"/>
                  </a:lnTo>
                  <a:lnTo>
                    <a:pt x="116193" y="584785"/>
                  </a:lnTo>
                  <a:lnTo>
                    <a:pt x="137379" y="546165"/>
                  </a:lnTo>
                  <a:lnTo>
                    <a:pt x="160174" y="508562"/>
                  </a:lnTo>
                  <a:lnTo>
                    <a:pt x="184539" y="472011"/>
                  </a:lnTo>
                  <a:lnTo>
                    <a:pt x="210438" y="436545"/>
                  </a:lnTo>
                  <a:lnTo>
                    <a:pt x="237831" y="402199"/>
                  </a:lnTo>
                  <a:lnTo>
                    <a:pt x="266684" y="369008"/>
                  </a:lnTo>
                  <a:lnTo>
                    <a:pt x="296956" y="337006"/>
                  </a:lnTo>
                  <a:lnTo>
                    <a:pt x="328612" y="306228"/>
                  </a:lnTo>
                  <a:lnTo>
                    <a:pt x="361613" y="276709"/>
                  </a:lnTo>
                  <a:lnTo>
                    <a:pt x="395923" y="248483"/>
                  </a:lnTo>
                  <a:lnTo>
                    <a:pt x="431503" y="221585"/>
                  </a:lnTo>
                  <a:lnTo>
                    <a:pt x="468317" y="196049"/>
                  </a:lnTo>
                  <a:lnTo>
                    <a:pt x="506326" y="171910"/>
                  </a:lnTo>
                  <a:lnTo>
                    <a:pt x="545493" y="149202"/>
                  </a:lnTo>
                  <a:lnTo>
                    <a:pt x="585781" y="127961"/>
                  </a:lnTo>
                  <a:lnTo>
                    <a:pt x="627152" y="108220"/>
                  </a:lnTo>
                  <a:lnTo>
                    <a:pt x="669569" y="90014"/>
                  </a:lnTo>
                  <a:lnTo>
                    <a:pt x="712993" y="73378"/>
                  </a:lnTo>
                  <a:lnTo>
                    <a:pt x="757389" y="58347"/>
                  </a:lnTo>
                  <a:lnTo>
                    <a:pt x="802718" y="44954"/>
                  </a:lnTo>
                  <a:lnTo>
                    <a:pt x="848942" y="33235"/>
                  </a:lnTo>
                  <a:lnTo>
                    <a:pt x="896025" y="23224"/>
                  </a:lnTo>
                  <a:lnTo>
                    <a:pt x="943929" y="14955"/>
                  </a:lnTo>
                  <a:lnTo>
                    <a:pt x="992615" y="8464"/>
                  </a:lnTo>
                  <a:lnTo>
                    <a:pt x="1042048" y="3785"/>
                  </a:lnTo>
                  <a:lnTo>
                    <a:pt x="1092188" y="952"/>
                  </a:lnTo>
                  <a:lnTo>
                    <a:pt x="1143000" y="0"/>
                  </a:lnTo>
                  <a:close/>
                </a:path>
                <a:path w="2286000" h="4648200">
                  <a:moveTo>
                    <a:pt x="0" y="0"/>
                  </a:moveTo>
                  <a:lnTo>
                    <a:pt x="0" y="0"/>
                  </a:lnTo>
                </a:path>
                <a:path w="2286000" h="4648200">
                  <a:moveTo>
                    <a:pt x="2286000" y="2133600"/>
                  </a:moveTo>
                  <a:lnTo>
                    <a:pt x="2286000" y="2133600"/>
                  </a:lnTo>
                </a:path>
                <a:path w="2286000" h="4648200">
                  <a:moveTo>
                    <a:pt x="1143000" y="2514600"/>
                  </a:moveTo>
                  <a:lnTo>
                    <a:pt x="1193811" y="2515552"/>
                  </a:lnTo>
                  <a:lnTo>
                    <a:pt x="1243951" y="2518385"/>
                  </a:lnTo>
                  <a:lnTo>
                    <a:pt x="1293384" y="2523064"/>
                  </a:lnTo>
                  <a:lnTo>
                    <a:pt x="1342070" y="2529555"/>
                  </a:lnTo>
                  <a:lnTo>
                    <a:pt x="1389974" y="2537824"/>
                  </a:lnTo>
                  <a:lnTo>
                    <a:pt x="1437057" y="2547835"/>
                  </a:lnTo>
                  <a:lnTo>
                    <a:pt x="1483281" y="2559554"/>
                  </a:lnTo>
                  <a:lnTo>
                    <a:pt x="1528610" y="2572947"/>
                  </a:lnTo>
                  <a:lnTo>
                    <a:pt x="1573006" y="2587978"/>
                  </a:lnTo>
                  <a:lnTo>
                    <a:pt x="1616430" y="2604614"/>
                  </a:lnTo>
                  <a:lnTo>
                    <a:pt x="1658847" y="2622820"/>
                  </a:lnTo>
                  <a:lnTo>
                    <a:pt x="1700218" y="2642561"/>
                  </a:lnTo>
                  <a:lnTo>
                    <a:pt x="1740506" y="2663802"/>
                  </a:lnTo>
                  <a:lnTo>
                    <a:pt x="1779673" y="2686510"/>
                  </a:lnTo>
                  <a:lnTo>
                    <a:pt x="1817682" y="2710649"/>
                  </a:lnTo>
                  <a:lnTo>
                    <a:pt x="1854496" y="2736185"/>
                  </a:lnTo>
                  <a:lnTo>
                    <a:pt x="1890076" y="2763083"/>
                  </a:lnTo>
                  <a:lnTo>
                    <a:pt x="1924386" y="2791309"/>
                  </a:lnTo>
                  <a:lnTo>
                    <a:pt x="1957387" y="2820828"/>
                  </a:lnTo>
                  <a:lnTo>
                    <a:pt x="1989043" y="2851606"/>
                  </a:lnTo>
                  <a:lnTo>
                    <a:pt x="2019315" y="2883608"/>
                  </a:lnTo>
                  <a:lnTo>
                    <a:pt x="2048168" y="2916799"/>
                  </a:lnTo>
                  <a:lnTo>
                    <a:pt x="2075561" y="2951145"/>
                  </a:lnTo>
                  <a:lnTo>
                    <a:pt x="2101460" y="2986611"/>
                  </a:lnTo>
                  <a:lnTo>
                    <a:pt x="2125825" y="3023162"/>
                  </a:lnTo>
                  <a:lnTo>
                    <a:pt x="2148620" y="3060765"/>
                  </a:lnTo>
                  <a:lnTo>
                    <a:pt x="2169806" y="3099385"/>
                  </a:lnTo>
                  <a:lnTo>
                    <a:pt x="2189347" y="3138986"/>
                  </a:lnTo>
                  <a:lnTo>
                    <a:pt x="2207205" y="3179535"/>
                  </a:lnTo>
                  <a:lnTo>
                    <a:pt x="2223342" y="3220996"/>
                  </a:lnTo>
                  <a:lnTo>
                    <a:pt x="2237721" y="3263336"/>
                  </a:lnTo>
                  <a:lnTo>
                    <a:pt x="2250305" y="3306520"/>
                  </a:lnTo>
                  <a:lnTo>
                    <a:pt x="2261055" y="3350512"/>
                  </a:lnTo>
                  <a:lnTo>
                    <a:pt x="2269935" y="3395279"/>
                  </a:lnTo>
                  <a:lnTo>
                    <a:pt x="2276907" y="3440786"/>
                  </a:lnTo>
                  <a:lnTo>
                    <a:pt x="2281933" y="3486998"/>
                  </a:lnTo>
                  <a:lnTo>
                    <a:pt x="2284977" y="3533881"/>
                  </a:lnTo>
                  <a:lnTo>
                    <a:pt x="2286000" y="3581400"/>
                  </a:lnTo>
                  <a:lnTo>
                    <a:pt x="2284977" y="3628823"/>
                  </a:lnTo>
                  <a:lnTo>
                    <a:pt x="2281933" y="3675621"/>
                  </a:lnTo>
                  <a:lnTo>
                    <a:pt x="2276907" y="3721758"/>
                  </a:lnTo>
                  <a:lnTo>
                    <a:pt x="2269935" y="3767199"/>
                  </a:lnTo>
                  <a:lnTo>
                    <a:pt x="2261055" y="3811909"/>
                  </a:lnTo>
                  <a:lnTo>
                    <a:pt x="2250305" y="3855853"/>
                  </a:lnTo>
                  <a:lnTo>
                    <a:pt x="2237721" y="3898996"/>
                  </a:lnTo>
                  <a:lnTo>
                    <a:pt x="2223342" y="3941303"/>
                  </a:lnTo>
                  <a:lnTo>
                    <a:pt x="2207205" y="3982738"/>
                  </a:lnTo>
                  <a:lnTo>
                    <a:pt x="2189347" y="4023268"/>
                  </a:lnTo>
                  <a:lnTo>
                    <a:pt x="2169806" y="4062857"/>
                  </a:lnTo>
                  <a:lnTo>
                    <a:pt x="2148620" y="4101470"/>
                  </a:lnTo>
                  <a:lnTo>
                    <a:pt x="2125825" y="4139072"/>
                  </a:lnTo>
                  <a:lnTo>
                    <a:pt x="2101460" y="4175628"/>
                  </a:lnTo>
                  <a:lnTo>
                    <a:pt x="2075561" y="4211104"/>
                  </a:lnTo>
                  <a:lnTo>
                    <a:pt x="2048168" y="4245463"/>
                  </a:lnTo>
                  <a:lnTo>
                    <a:pt x="2019315" y="4278671"/>
                  </a:lnTo>
                  <a:lnTo>
                    <a:pt x="1989043" y="4310693"/>
                  </a:lnTo>
                  <a:lnTo>
                    <a:pt x="1957387" y="4341495"/>
                  </a:lnTo>
                  <a:lnTo>
                    <a:pt x="1924386" y="4371040"/>
                  </a:lnTo>
                  <a:lnTo>
                    <a:pt x="1890076" y="4399294"/>
                  </a:lnTo>
                  <a:lnTo>
                    <a:pt x="1854496" y="4426223"/>
                  </a:lnTo>
                  <a:lnTo>
                    <a:pt x="1817682" y="4451791"/>
                  </a:lnTo>
                  <a:lnTo>
                    <a:pt x="1779673" y="4475962"/>
                  </a:lnTo>
                  <a:lnTo>
                    <a:pt x="1740506" y="4498703"/>
                  </a:lnTo>
                  <a:lnTo>
                    <a:pt x="1700218" y="4519978"/>
                  </a:lnTo>
                  <a:lnTo>
                    <a:pt x="1658847" y="4539752"/>
                  </a:lnTo>
                  <a:lnTo>
                    <a:pt x="1616430" y="4557990"/>
                  </a:lnTo>
                  <a:lnTo>
                    <a:pt x="1573006" y="4574658"/>
                  </a:lnTo>
                  <a:lnTo>
                    <a:pt x="1528610" y="4589719"/>
                  </a:lnTo>
                  <a:lnTo>
                    <a:pt x="1483281" y="4603140"/>
                  </a:lnTo>
                  <a:lnTo>
                    <a:pt x="1437057" y="4614884"/>
                  </a:lnTo>
                  <a:lnTo>
                    <a:pt x="1389974" y="4624918"/>
                  </a:lnTo>
                  <a:lnTo>
                    <a:pt x="1342070" y="4633206"/>
                  </a:lnTo>
                  <a:lnTo>
                    <a:pt x="1293384" y="4639713"/>
                  </a:lnTo>
                  <a:lnTo>
                    <a:pt x="1243951" y="4644404"/>
                  </a:lnTo>
                  <a:lnTo>
                    <a:pt x="1193811" y="4647245"/>
                  </a:lnTo>
                  <a:lnTo>
                    <a:pt x="1143000" y="4648200"/>
                  </a:lnTo>
                  <a:lnTo>
                    <a:pt x="1092188" y="4647245"/>
                  </a:lnTo>
                  <a:lnTo>
                    <a:pt x="1042048" y="4644404"/>
                  </a:lnTo>
                  <a:lnTo>
                    <a:pt x="992615" y="4639713"/>
                  </a:lnTo>
                  <a:lnTo>
                    <a:pt x="943929" y="4633206"/>
                  </a:lnTo>
                  <a:lnTo>
                    <a:pt x="896025" y="4624918"/>
                  </a:lnTo>
                  <a:lnTo>
                    <a:pt x="848942" y="4614884"/>
                  </a:lnTo>
                  <a:lnTo>
                    <a:pt x="802718" y="4603140"/>
                  </a:lnTo>
                  <a:lnTo>
                    <a:pt x="757389" y="4589719"/>
                  </a:lnTo>
                  <a:lnTo>
                    <a:pt x="712993" y="4574658"/>
                  </a:lnTo>
                  <a:lnTo>
                    <a:pt x="669569" y="4557990"/>
                  </a:lnTo>
                  <a:lnTo>
                    <a:pt x="627152" y="4539752"/>
                  </a:lnTo>
                  <a:lnTo>
                    <a:pt x="585781" y="4519978"/>
                  </a:lnTo>
                  <a:lnTo>
                    <a:pt x="545493" y="4498703"/>
                  </a:lnTo>
                  <a:lnTo>
                    <a:pt x="506326" y="4475962"/>
                  </a:lnTo>
                  <a:lnTo>
                    <a:pt x="468317" y="4451791"/>
                  </a:lnTo>
                  <a:lnTo>
                    <a:pt x="431503" y="4426223"/>
                  </a:lnTo>
                  <a:lnTo>
                    <a:pt x="395923" y="4399294"/>
                  </a:lnTo>
                  <a:lnTo>
                    <a:pt x="361613" y="4371040"/>
                  </a:lnTo>
                  <a:lnTo>
                    <a:pt x="328612" y="4341495"/>
                  </a:lnTo>
                  <a:lnTo>
                    <a:pt x="296956" y="4310693"/>
                  </a:lnTo>
                  <a:lnTo>
                    <a:pt x="266684" y="4278671"/>
                  </a:lnTo>
                  <a:lnTo>
                    <a:pt x="237831" y="4245463"/>
                  </a:lnTo>
                  <a:lnTo>
                    <a:pt x="210438" y="4211104"/>
                  </a:lnTo>
                  <a:lnTo>
                    <a:pt x="184539" y="4175628"/>
                  </a:lnTo>
                  <a:lnTo>
                    <a:pt x="160174" y="4139072"/>
                  </a:lnTo>
                  <a:lnTo>
                    <a:pt x="137379" y="4101470"/>
                  </a:lnTo>
                  <a:lnTo>
                    <a:pt x="116193" y="4062857"/>
                  </a:lnTo>
                  <a:lnTo>
                    <a:pt x="96652" y="4023268"/>
                  </a:lnTo>
                  <a:lnTo>
                    <a:pt x="78794" y="3982738"/>
                  </a:lnTo>
                  <a:lnTo>
                    <a:pt x="62657" y="3941303"/>
                  </a:lnTo>
                  <a:lnTo>
                    <a:pt x="48278" y="3898996"/>
                  </a:lnTo>
                  <a:lnTo>
                    <a:pt x="35694" y="3855853"/>
                  </a:lnTo>
                  <a:lnTo>
                    <a:pt x="24944" y="3811909"/>
                  </a:lnTo>
                  <a:lnTo>
                    <a:pt x="16064" y="3767199"/>
                  </a:lnTo>
                  <a:lnTo>
                    <a:pt x="9092" y="3721758"/>
                  </a:lnTo>
                  <a:lnTo>
                    <a:pt x="4066" y="3675621"/>
                  </a:lnTo>
                  <a:lnTo>
                    <a:pt x="1022" y="3628823"/>
                  </a:lnTo>
                  <a:lnTo>
                    <a:pt x="0" y="3581400"/>
                  </a:lnTo>
                  <a:lnTo>
                    <a:pt x="1022" y="3533881"/>
                  </a:lnTo>
                  <a:lnTo>
                    <a:pt x="4066" y="3486998"/>
                  </a:lnTo>
                  <a:lnTo>
                    <a:pt x="9092" y="3440786"/>
                  </a:lnTo>
                  <a:lnTo>
                    <a:pt x="16064" y="3395279"/>
                  </a:lnTo>
                  <a:lnTo>
                    <a:pt x="24944" y="3350512"/>
                  </a:lnTo>
                  <a:lnTo>
                    <a:pt x="35694" y="3306520"/>
                  </a:lnTo>
                  <a:lnTo>
                    <a:pt x="48278" y="3263336"/>
                  </a:lnTo>
                  <a:lnTo>
                    <a:pt x="62657" y="3220996"/>
                  </a:lnTo>
                  <a:lnTo>
                    <a:pt x="78794" y="3179535"/>
                  </a:lnTo>
                  <a:lnTo>
                    <a:pt x="96652" y="3138986"/>
                  </a:lnTo>
                  <a:lnTo>
                    <a:pt x="116193" y="3099385"/>
                  </a:lnTo>
                  <a:lnTo>
                    <a:pt x="137379" y="3060765"/>
                  </a:lnTo>
                  <a:lnTo>
                    <a:pt x="160174" y="3023162"/>
                  </a:lnTo>
                  <a:lnTo>
                    <a:pt x="184539" y="2986611"/>
                  </a:lnTo>
                  <a:lnTo>
                    <a:pt x="210438" y="2951145"/>
                  </a:lnTo>
                  <a:lnTo>
                    <a:pt x="237831" y="2916799"/>
                  </a:lnTo>
                  <a:lnTo>
                    <a:pt x="266684" y="2883608"/>
                  </a:lnTo>
                  <a:lnTo>
                    <a:pt x="296956" y="2851606"/>
                  </a:lnTo>
                  <a:lnTo>
                    <a:pt x="328612" y="2820828"/>
                  </a:lnTo>
                  <a:lnTo>
                    <a:pt x="361613" y="2791309"/>
                  </a:lnTo>
                  <a:lnTo>
                    <a:pt x="395923" y="2763083"/>
                  </a:lnTo>
                  <a:lnTo>
                    <a:pt x="431503" y="2736185"/>
                  </a:lnTo>
                  <a:lnTo>
                    <a:pt x="468317" y="2710649"/>
                  </a:lnTo>
                  <a:lnTo>
                    <a:pt x="506326" y="2686510"/>
                  </a:lnTo>
                  <a:lnTo>
                    <a:pt x="545493" y="2663802"/>
                  </a:lnTo>
                  <a:lnTo>
                    <a:pt x="585781" y="2642561"/>
                  </a:lnTo>
                  <a:lnTo>
                    <a:pt x="627152" y="2622820"/>
                  </a:lnTo>
                  <a:lnTo>
                    <a:pt x="669569" y="2604614"/>
                  </a:lnTo>
                  <a:lnTo>
                    <a:pt x="712993" y="2587978"/>
                  </a:lnTo>
                  <a:lnTo>
                    <a:pt x="757389" y="2572947"/>
                  </a:lnTo>
                  <a:lnTo>
                    <a:pt x="802718" y="2559554"/>
                  </a:lnTo>
                  <a:lnTo>
                    <a:pt x="848942" y="2547835"/>
                  </a:lnTo>
                  <a:lnTo>
                    <a:pt x="896025" y="2537824"/>
                  </a:lnTo>
                  <a:lnTo>
                    <a:pt x="943929" y="2529555"/>
                  </a:lnTo>
                  <a:lnTo>
                    <a:pt x="992615" y="2523064"/>
                  </a:lnTo>
                  <a:lnTo>
                    <a:pt x="1042048" y="2518385"/>
                  </a:lnTo>
                  <a:lnTo>
                    <a:pt x="1092188" y="2515552"/>
                  </a:lnTo>
                  <a:lnTo>
                    <a:pt x="1143000" y="2514600"/>
                  </a:lnTo>
                  <a:close/>
                </a:path>
                <a:path w="2286000" h="4648200">
                  <a:moveTo>
                    <a:pt x="0" y="2514600"/>
                  </a:moveTo>
                  <a:lnTo>
                    <a:pt x="0" y="2514600"/>
                  </a:lnTo>
                </a:path>
                <a:path w="2286000" h="4648200">
                  <a:moveTo>
                    <a:pt x="2286000" y="4648200"/>
                  </a:moveTo>
                  <a:lnTo>
                    <a:pt x="2286000" y="4648200"/>
                  </a:lnTo>
                </a:path>
              </a:pathLst>
            </a:custGeom>
            <a:ln w="19048">
              <a:solidFill>
                <a:srgbClr val="C72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</p:spTree>
  </p:cSld>
  <p:clrMapOvr>
    <a:masterClrMapping/>
  </p:clrMapOvr>
  <p:transition spd="fast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pc="-5"/>
              <a:t>Coordination</a:t>
            </a:r>
            <a:r>
              <a:rPr dirty="0" spc="-15"/>
              <a:t> </a:t>
            </a:r>
            <a:r>
              <a:rPr dirty="0" spc="-5"/>
              <a:t>Number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769485" marR="2774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4768850" algn="l"/>
                <a:tab pos="4769485" algn="l"/>
              </a:tabLst>
            </a:pPr>
            <a:r>
              <a:rPr dirty="0" sz="2800" spc="-10"/>
              <a:t>The </a:t>
            </a:r>
            <a:r>
              <a:rPr dirty="0" sz="2800"/>
              <a:t>most commonly  </a:t>
            </a:r>
            <a:r>
              <a:rPr dirty="0" sz="2800" spc="-5"/>
              <a:t>encountered numbers  </a:t>
            </a:r>
            <a:r>
              <a:rPr dirty="0" sz="2800"/>
              <a:t>are 4 </a:t>
            </a:r>
            <a:r>
              <a:rPr dirty="0" sz="2800" spc="-5"/>
              <a:t>and</a:t>
            </a:r>
            <a:r>
              <a:rPr dirty="0" sz="2800" spc="-15"/>
              <a:t> </a:t>
            </a:r>
            <a:r>
              <a:rPr dirty="0" sz="2800" spc="-5"/>
              <a:t>6.</a:t>
            </a:r>
            <a:endParaRPr sz="2800"/>
          </a:p>
          <a:p>
            <a:pPr marL="4769485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4768850" algn="l"/>
                <a:tab pos="4769485" algn="l"/>
              </a:tabLst>
            </a:pPr>
            <a:r>
              <a:rPr dirty="0" sz="2800" spc="-5"/>
              <a:t>Some </a:t>
            </a:r>
            <a:r>
              <a:rPr dirty="0" sz="2800"/>
              <a:t>metals, such </a:t>
            </a:r>
            <a:r>
              <a:rPr dirty="0" sz="2800" spc="-5"/>
              <a:t>as  </a:t>
            </a:r>
            <a:r>
              <a:rPr dirty="0" sz="2800"/>
              <a:t>chromium(III) </a:t>
            </a:r>
            <a:r>
              <a:rPr dirty="0" sz="2800" spc="-5"/>
              <a:t>and  </a:t>
            </a:r>
            <a:r>
              <a:rPr dirty="0" sz="2800"/>
              <a:t>cobalt(III), </a:t>
            </a:r>
            <a:r>
              <a:rPr dirty="0" sz="2800" spc="-5"/>
              <a:t>consistently  have the </a:t>
            </a:r>
            <a:r>
              <a:rPr dirty="0" sz="2800"/>
              <a:t>same  </a:t>
            </a:r>
            <a:r>
              <a:rPr dirty="0" sz="2800" spc="-5"/>
              <a:t>coordination number (6  in the case of these </a:t>
            </a:r>
            <a:r>
              <a:rPr dirty="0" sz="2800" spc="-10"/>
              <a:t>two  </a:t>
            </a:r>
            <a:r>
              <a:rPr dirty="0" sz="2800"/>
              <a:t>metals).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304800" y="2164079"/>
            <a:ext cx="4112260" cy="136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4278629"/>
            <a:ext cx="4112260" cy="146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</p:spTree>
  </p:cSld>
  <p:clrMapOvr>
    <a:masterClrMapping/>
  </p:clrMapOvr>
  <p:transition spd="fast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pc="-5"/>
              <a:t>Geometries</a:t>
            </a:r>
          </a:p>
        </p:txBody>
      </p:sp>
      <p:sp>
        <p:nvSpPr>
          <p:cNvPr id="4" name="object 4"/>
          <p:cNvSpPr/>
          <p:nvPr/>
        </p:nvSpPr>
        <p:spPr>
          <a:xfrm>
            <a:off x="152400" y="1600200"/>
            <a:ext cx="44196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79340" y="2284729"/>
            <a:ext cx="3633470" cy="243332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355600" marR="5080" indent="-342900">
              <a:lnSpc>
                <a:spcPts val="3120"/>
              </a:lnSpc>
              <a:spcBef>
                <a:spcPts val="4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Shape of various  coordination  compounds  depends upon the 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number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of ligands  around central</a:t>
            </a:r>
            <a:r>
              <a:rPr dirty="0" sz="2800" spc="-55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atom.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ts val="1680"/>
              </a:lnSpc>
            </a:pPr>
            <a:r>
              <a:rPr dirty="0" spc="-5"/>
              <a:t>Chemistry </a:t>
            </a:r>
            <a:r>
              <a:rPr dirty="0"/>
              <a:t>of  C</a:t>
            </a:r>
            <a:r>
              <a:rPr dirty="0" spc="5"/>
              <a:t>o</a:t>
            </a:r>
            <a:r>
              <a:rPr dirty="0"/>
              <a:t>or</a:t>
            </a:r>
            <a:r>
              <a:rPr dirty="0" spc="5"/>
              <a:t>d</a:t>
            </a:r>
            <a:r>
              <a:rPr dirty="0"/>
              <a:t>i</a:t>
            </a:r>
            <a:r>
              <a:rPr dirty="0" spc="5"/>
              <a:t>na</a:t>
            </a:r>
            <a:r>
              <a:rPr dirty="0"/>
              <a:t>t</a:t>
            </a:r>
            <a:r>
              <a:rPr dirty="0" spc="10"/>
              <a:t>i</a:t>
            </a:r>
            <a:r>
              <a:rPr dirty="0" spc="5"/>
              <a:t>o</a:t>
            </a:r>
            <a:r>
              <a:rPr dirty="0"/>
              <a:t>n  Compounds</a:t>
            </a:r>
          </a:p>
        </p:txBody>
      </p:sp>
    </p:spTree>
  </p:cSld>
  <p:clrMapOvr>
    <a:masterClrMapping/>
  </p:clrMapOvr>
  <p:transition spd="fast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0519" y="5840729"/>
            <a:ext cx="9715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C72D31"/>
                </a:solidFill>
                <a:latin typeface="Times New Roman"/>
                <a:cs typeface="Times New Roman"/>
              </a:rPr>
              <a:t>Chemistry 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of  C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or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d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na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t</a:t>
            </a:r>
            <a:r>
              <a:rPr dirty="0" sz="1400" spc="10">
                <a:solidFill>
                  <a:srgbClr val="C72D31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  <a:tabLst>
                <a:tab pos="3075305" algn="l"/>
              </a:tabLst>
            </a:pPr>
            <a:r>
              <a:rPr dirty="0" spc="-5"/>
              <a:t>Denticity</a:t>
            </a:r>
            <a:r>
              <a:rPr dirty="0"/>
              <a:t> </a:t>
            </a:r>
            <a:r>
              <a:rPr dirty="0" spc="-5"/>
              <a:t>of	Ligands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1940" y="1404620"/>
            <a:ext cx="4197985" cy="4100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marR="13398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Some ligands have 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two 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or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more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donor</a:t>
            </a:r>
            <a:r>
              <a:rPr dirty="0" sz="2800" spc="-4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atoms.</a:t>
            </a:r>
            <a:endParaRPr sz="2800">
              <a:latin typeface="Arial"/>
              <a:cs typeface="Arial"/>
            </a:endParaRPr>
          </a:p>
          <a:p>
            <a:pPr marL="381000" marR="324485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80365" algn="l"/>
                <a:tab pos="38100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These are called </a:t>
            </a:r>
            <a:r>
              <a:rPr dirty="0" sz="2800" spc="-5">
                <a:solidFill>
                  <a:srgbClr val="00187C"/>
                </a:solidFill>
                <a:latin typeface="Arial"/>
                <a:cs typeface="Arial"/>
              </a:rPr>
              <a:t> polydentate ligands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or </a:t>
            </a:r>
            <a:r>
              <a:rPr dirty="0" sz="2800" spc="-5">
                <a:solidFill>
                  <a:srgbClr val="00187C"/>
                </a:solidFill>
                <a:latin typeface="Arial"/>
                <a:cs typeface="Arial"/>
              </a:rPr>
              <a:t> chelating</a:t>
            </a:r>
            <a:r>
              <a:rPr dirty="0" sz="2800" spc="-15">
                <a:solidFill>
                  <a:srgbClr val="00187C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87C"/>
                </a:solidFill>
                <a:latin typeface="Arial"/>
                <a:cs typeface="Arial"/>
              </a:rPr>
              <a:t>agents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81000" marR="30480" indent="-342900">
              <a:lnSpc>
                <a:spcPct val="104600"/>
              </a:lnSpc>
              <a:spcBef>
                <a:spcPts val="545"/>
              </a:spcBef>
              <a:buChar char="•"/>
              <a:tabLst>
                <a:tab pos="380365" algn="l"/>
                <a:tab pos="381000" algn="l"/>
              </a:tabLst>
            </a:pP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In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ethylene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diamine ,  </a:t>
            </a:r>
            <a:r>
              <a:rPr dirty="0" sz="2800" spc="-125">
                <a:solidFill>
                  <a:srgbClr val="C72D31"/>
                </a:solidFill>
                <a:latin typeface="Arial"/>
                <a:cs typeface="Arial"/>
              </a:rPr>
              <a:t>(NH</a:t>
            </a:r>
            <a:r>
              <a:rPr dirty="0" baseline="-24305" sz="2400" spc="-187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125">
                <a:solidFill>
                  <a:srgbClr val="C72D31"/>
                </a:solidFill>
                <a:latin typeface="Arial"/>
                <a:cs typeface="Arial"/>
              </a:rPr>
              <a:t>CH</a:t>
            </a:r>
            <a:r>
              <a:rPr dirty="0" baseline="-24305" sz="2400" spc="-187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125">
                <a:solidFill>
                  <a:srgbClr val="C72D31"/>
                </a:solidFill>
                <a:latin typeface="Arial"/>
                <a:cs typeface="Arial"/>
              </a:rPr>
              <a:t>CH</a:t>
            </a:r>
            <a:r>
              <a:rPr dirty="0" baseline="-24305" sz="2400" spc="-187">
                <a:solidFill>
                  <a:srgbClr val="C72D31"/>
                </a:solidFill>
                <a:latin typeface="Arial"/>
                <a:cs typeface="Arial"/>
              </a:rPr>
              <a:t>2</a:t>
            </a:r>
            <a:r>
              <a:rPr dirty="0" sz="2800" spc="-125">
                <a:solidFill>
                  <a:srgbClr val="C72D31"/>
                </a:solidFill>
                <a:latin typeface="Arial"/>
                <a:cs typeface="Arial"/>
              </a:rPr>
              <a:t>NH</a:t>
            </a:r>
            <a:r>
              <a:rPr dirty="0" baseline="-24305" sz="2400" spc="-187">
                <a:solidFill>
                  <a:srgbClr val="C72D31"/>
                </a:solidFill>
                <a:latin typeface="Arial"/>
                <a:cs typeface="Arial"/>
              </a:rPr>
              <a:t>2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) 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represented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here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as 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en, 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each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N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donor</a:t>
            </a:r>
            <a:r>
              <a:rPr dirty="0" sz="2800" spc="-9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atom.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5568950"/>
            <a:ext cx="388747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Therefore, en is called </a:t>
            </a:r>
            <a:r>
              <a:rPr dirty="0" sz="2800" spc="-5">
                <a:solidFill>
                  <a:srgbClr val="00187C"/>
                </a:solidFill>
                <a:latin typeface="Arial"/>
                <a:cs typeface="Arial"/>
              </a:rPr>
              <a:t> bidentate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9200" y="1676400"/>
            <a:ext cx="37338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012430" y="6286810"/>
            <a:ext cx="88836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C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 spc="-20">
                <a:solidFill>
                  <a:srgbClr val="C72D31"/>
                </a:solidFill>
                <a:latin typeface="Times New Roman"/>
                <a:cs typeface="Times New Roman"/>
              </a:rPr>
              <a:t>m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p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ound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6869" y="5840729"/>
            <a:ext cx="958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C72D31"/>
                </a:solidFill>
                <a:latin typeface="Times New Roman"/>
                <a:cs typeface="Times New Roman"/>
              </a:rPr>
              <a:t>Chemistry</a:t>
            </a:r>
            <a:r>
              <a:rPr dirty="0" sz="1400" spc="-65">
                <a:solidFill>
                  <a:srgbClr val="C72D3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/>
          <a:ln w="9344">
            <a:solidFill>
              <a:srgbClr val="000000"/>
            </a:solidFill>
          </a:ln>
        </p:spPr>
        <p:txBody>
          <a:bodyPr wrap="square" lIns="0" tIns="236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pc="-5"/>
              <a:t>Polydentate</a:t>
            </a:r>
            <a:r>
              <a:rPr dirty="0" spc="-15"/>
              <a:t> </a:t>
            </a:r>
            <a:r>
              <a:rPr dirty="0" spc="-5"/>
              <a:t>Ligands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79240" y="2014220"/>
            <a:ext cx="4396740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Ethylene diamine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tetra 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acetate,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shortly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abbreviated  as 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EDTA,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has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six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donor 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atoms.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1982470"/>
            <a:ext cx="3343910" cy="3658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62400" y="4191000"/>
            <a:ext cx="461518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970519" y="6073450"/>
            <a:ext cx="971550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75" marR="5080" indent="-41910">
              <a:lnSpc>
                <a:spcPts val="1680"/>
              </a:lnSpc>
            </a:pP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C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or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d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na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t</a:t>
            </a:r>
            <a:r>
              <a:rPr dirty="0" sz="1400" spc="10">
                <a:solidFill>
                  <a:srgbClr val="C72D31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n  Compounds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0519" y="5840729"/>
            <a:ext cx="9715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C72D31"/>
                </a:solidFill>
                <a:latin typeface="Times New Roman"/>
                <a:cs typeface="Times New Roman"/>
              </a:rPr>
              <a:t>Chemistry 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of  C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or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d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na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t</a:t>
            </a:r>
            <a:r>
              <a:rPr dirty="0" sz="1400" spc="10">
                <a:solidFill>
                  <a:srgbClr val="C72D31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672" y="41047"/>
            <a:ext cx="9153525" cy="1442085"/>
            <a:chOff x="-4672" y="41047"/>
            <a:chExt cx="9153525" cy="1442085"/>
          </a:xfrm>
        </p:grpSpPr>
        <p:sp>
          <p:nvSpPr>
            <p:cNvPr id="4" name="object 4"/>
            <p:cNvSpPr/>
            <p:nvPr/>
          </p:nvSpPr>
          <p:spPr>
            <a:xfrm>
              <a:off x="0" y="45720"/>
              <a:ext cx="9144000" cy="1432560"/>
            </a:xfrm>
            <a:custGeom>
              <a:avLst/>
              <a:gdLst/>
              <a:ahLst/>
              <a:cxnLst/>
              <a:rect l="l" t="t" r="r" b="b"/>
              <a:pathLst>
                <a:path w="9144000" h="1432560">
                  <a:moveTo>
                    <a:pt x="9144000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9144000" y="143255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45720"/>
              <a:ext cx="9144000" cy="1432560"/>
            </a:xfrm>
            <a:custGeom>
              <a:avLst/>
              <a:gdLst/>
              <a:ahLst/>
              <a:cxnLst/>
              <a:rect l="l" t="t" r="r" b="b"/>
              <a:pathLst>
                <a:path w="9144000" h="1432560">
                  <a:moveTo>
                    <a:pt x="4572000" y="1432559"/>
                  </a:moveTo>
                  <a:lnTo>
                    <a:pt x="0" y="1432559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1432559"/>
                  </a:lnTo>
                  <a:lnTo>
                    <a:pt x="4572000" y="143255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3280" y="78740"/>
            <a:ext cx="744855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21230" marR="5080" indent="-220853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Nomenclature of Coordination  Compounds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7840" y="4147820"/>
            <a:ext cx="794385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basic protocol in coordination nomenclature  is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to name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 ligands attached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to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metal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as  prefixes before the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metal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 name.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840" y="5515609"/>
            <a:ext cx="725487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Some </a:t>
            </a:r>
            <a:r>
              <a:rPr dirty="0" sz="2800" spc="5">
                <a:solidFill>
                  <a:srgbClr val="C72D31"/>
                </a:solidFill>
                <a:latin typeface="Arial"/>
                <a:cs typeface="Arial"/>
              </a:rPr>
              <a:t>common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ligands and their names </a:t>
            </a:r>
            <a:r>
              <a:rPr dirty="0" sz="2800">
                <a:solidFill>
                  <a:srgbClr val="C72D31"/>
                </a:solidFill>
                <a:latin typeface="Arial"/>
                <a:cs typeface="Arial"/>
              </a:rPr>
              <a:t>are 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listed</a:t>
            </a:r>
            <a:r>
              <a:rPr dirty="0" sz="2800" spc="-1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C72D31"/>
                </a:solidFill>
                <a:latin typeface="Arial"/>
                <a:cs typeface="Arial"/>
              </a:rPr>
              <a:t>above.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1676400"/>
            <a:ext cx="73914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012430" y="6286810"/>
            <a:ext cx="88836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C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</a:t>
            </a:r>
            <a:r>
              <a:rPr dirty="0" sz="1400" spc="-20">
                <a:solidFill>
                  <a:srgbClr val="C72D31"/>
                </a:solidFill>
                <a:latin typeface="Times New Roman"/>
                <a:cs typeface="Times New Roman"/>
              </a:rPr>
              <a:t>m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p</a:t>
            </a:r>
            <a:r>
              <a:rPr dirty="0" sz="1400" spc="5">
                <a:solidFill>
                  <a:srgbClr val="C72D31"/>
                </a:solidFill>
                <a:latin typeface="Times New Roman"/>
                <a:cs typeface="Times New Roman"/>
              </a:rPr>
              <a:t>ound</a:t>
            </a:r>
            <a:r>
              <a:rPr dirty="0" sz="1400">
                <a:solidFill>
                  <a:srgbClr val="C72D31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2020-10-29T08:48:04Z</dcterms:created>
  <dcterms:modified xsi:type="dcterms:W3CDTF">2020-10-29T08:48:04Z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2015-01-30T00:00:00Z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2020-10-29T00:00:00Z</vt:filetime>
  </property>
</Properties>
</file>